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66"/>
  </p:notesMasterIdLst>
  <p:handoutMasterIdLst>
    <p:handoutMasterId r:id="rId67"/>
  </p:handoutMasterIdLst>
  <p:sldIdLst>
    <p:sldId id="280" r:id="rId6"/>
    <p:sldId id="359" r:id="rId7"/>
    <p:sldId id="1184" r:id="rId8"/>
    <p:sldId id="1286" r:id="rId9"/>
    <p:sldId id="1171" r:id="rId10"/>
    <p:sldId id="1233" r:id="rId11"/>
    <p:sldId id="1232" r:id="rId12"/>
    <p:sldId id="1231" r:id="rId13"/>
    <p:sldId id="1229" r:id="rId14"/>
    <p:sldId id="1199" r:id="rId15"/>
    <p:sldId id="1230" r:id="rId16"/>
    <p:sldId id="1192" r:id="rId17"/>
    <p:sldId id="1234" r:id="rId18"/>
    <p:sldId id="1202" r:id="rId19"/>
    <p:sldId id="1195" r:id="rId20"/>
    <p:sldId id="331" r:id="rId21"/>
    <p:sldId id="1180" r:id="rId22"/>
    <p:sldId id="332" r:id="rId23"/>
    <p:sldId id="1166" r:id="rId24"/>
    <p:sldId id="1093" r:id="rId25"/>
    <p:sldId id="311" r:id="rId26"/>
    <p:sldId id="312" r:id="rId27"/>
    <p:sldId id="1213" r:id="rId28"/>
    <p:sldId id="1212" r:id="rId29"/>
    <p:sldId id="1126" r:id="rId30"/>
    <p:sldId id="1227" r:id="rId31"/>
    <p:sldId id="1095" r:id="rId32"/>
    <p:sldId id="315" r:id="rId33"/>
    <p:sldId id="1228" r:id="rId34"/>
    <p:sldId id="1182" r:id="rId35"/>
    <p:sldId id="1099" r:id="rId36"/>
    <p:sldId id="1127" r:id="rId37"/>
    <p:sldId id="1214" r:id="rId38"/>
    <p:sldId id="316" r:id="rId39"/>
    <p:sldId id="326" r:id="rId40"/>
    <p:sldId id="1209" r:id="rId41"/>
    <p:sldId id="1186" r:id="rId42"/>
    <p:sldId id="1193" r:id="rId43"/>
    <p:sldId id="1225" r:id="rId44"/>
    <p:sldId id="317" r:id="rId45"/>
    <p:sldId id="1194" r:id="rId46"/>
    <p:sldId id="1188" r:id="rId47"/>
    <p:sldId id="1132" r:id="rId48"/>
    <p:sldId id="1205" r:id="rId49"/>
    <p:sldId id="1226" r:id="rId50"/>
    <p:sldId id="1102" r:id="rId51"/>
    <p:sldId id="319" r:id="rId52"/>
    <p:sldId id="1089" r:id="rId53"/>
    <p:sldId id="1287" r:id="rId54"/>
    <p:sldId id="1187" r:id="rId55"/>
    <p:sldId id="1072" r:id="rId56"/>
    <p:sldId id="1152" r:id="rId57"/>
    <p:sldId id="1224" r:id="rId58"/>
    <p:sldId id="1220" r:id="rId59"/>
    <p:sldId id="1190" r:id="rId60"/>
    <p:sldId id="1191" r:id="rId61"/>
    <p:sldId id="1221" r:id="rId62"/>
    <p:sldId id="1223" r:id="rId63"/>
    <p:sldId id="1235" r:id="rId64"/>
    <p:sldId id="1148" r:id="rId6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91"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5"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32"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6" clrIdx="15">
    <p:extLst>
      <p:ext uri="{19B8F6BF-5375-455C-9EA6-DF929625EA0E}">
        <p15:presenceInfo xmlns:p15="http://schemas.microsoft.com/office/powerpoint/2012/main" userId="S::holly.woodruff@pearson.com::bd40664c-d0f9-47f6-9555-8f1bf1ec3b14" providerId="AD"/>
      </p:ext>
    </p:extLst>
  </p:cmAuthor>
  <p:cmAuthor id="16" name="Michael Reynolds" initials="MR" lastIdx="1" clrIdx="16">
    <p:extLst>
      <p:ext uri="{19B8F6BF-5375-455C-9EA6-DF929625EA0E}">
        <p15:presenceInfo xmlns:p15="http://schemas.microsoft.com/office/powerpoint/2012/main" userId="S::michael.reynolds@pearson.com::6dd97c84-582a-44d9-9886-5bcc9369df15" providerId="AD"/>
      </p:ext>
    </p:extLst>
  </p:cmAuthor>
  <p:cmAuthor id="17" name="Jennifer Kash" initials="JK" lastIdx="2" clrIdx="17">
    <p:extLst>
      <p:ext uri="{19B8F6BF-5375-455C-9EA6-DF929625EA0E}">
        <p15:presenceInfo xmlns:p15="http://schemas.microsoft.com/office/powerpoint/2012/main" userId="S::Jennifer.Kash@pearson.com::e368091e-6b08-4360-a0b9-01cf60947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101D35"/>
    <a:srgbClr val="F9F9FA"/>
    <a:srgbClr val="FFFFFF"/>
    <a:srgbClr val="F9F9F9"/>
    <a:srgbClr val="FAF9FA"/>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1E7AD-64C4-47F3-8490-9EF64B224BDC}" v="2" dt="2024-01-26T16:00:29.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32DA8F11-0665-481C-99EA-12FC524A8F84}"/>
    <pc:docChg chg="modSld">
      <pc:chgData name="Cullen, Shannon (DESE)" userId="6b1ad6a8-5818-44b3-9274-ccefbf22d13d" providerId="ADAL" clId="{32DA8F11-0665-481C-99EA-12FC524A8F84}" dt="2024-01-26T15:57:39.103" v="92" actId="20577"/>
      <pc:docMkLst>
        <pc:docMk/>
      </pc:docMkLst>
      <pc:sldChg chg="modSp mod">
        <pc:chgData name="Cullen, Shannon (DESE)" userId="6b1ad6a8-5818-44b3-9274-ccefbf22d13d" providerId="ADAL" clId="{32DA8F11-0665-481C-99EA-12FC524A8F84}" dt="2024-01-24T21:10:27.551" v="32" actId="20577"/>
        <pc:sldMkLst>
          <pc:docMk/>
          <pc:sldMk cId="0" sldId="359"/>
        </pc:sldMkLst>
        <pc:spChg chg="mod">
          <ac:chgData name="Cullen, Shannon (DESE)" userId="6b1ad6a8-5818-44b3-9274-ccefbf22d13d" providerId="ADAL" clId="{32DA8F11-0665-481C-99EA-12FC524A8F84}" dt="2024-01-24T21:10:27.551" v="32" actId="20577"/>
          <ac:spMkLst>
            <pc:docMk/>
            <pc:sldMk cId="0" sldId="359"/>
            <ac:spMk id="7173" creationId="{00000000-0000-0000-0000-000000000000}"/>
          </ac:spMkLst>
        </pc:spChg>
      </pc:sldChg>
      <pc:sldChg chg="modSp mod">
        <pc:chgData name="Cullen, Shannon (DESE)" userId="6b1ad6a8-5818-44b3-9274-ccefbf22d13d" providerId="ADAL" clId="{32DA8F11-0665-481C-99EA-12FC524A8F84}" dt="2024-01-24T21:04:51.226" v="1" actId="20577"/>
        <pc:sldMkLst>
          <pc:docMk/>
          <pc:sldMk cId="106014268" sldId="1186"/>
        </pc:sldMkLst>
        <pc:spChg chg="mod">
          <ac:chgData name="Cullen, Shannon (DESE)" userId="6b1ad6a8-5818-44b3-9274-ccefbf22d13d" providerId="ADAL" clId="{32DA8F11-0665-481C-99EA-12FC524A8F84}" dt="2024-01-24T21:04:51.226" v="1" actId="20577"/>
          <ac:spMkLst>
            <pc:docMk/>
            <pc:sldMk cId="106014268" sldId="1186"/>
            <ac:spMk id="2" creationId="{39035052-0EA0-2950-9C7D-EF204FCBC554}"/>
          </ac:spMkLst>
        </pc:spChg>
      </pc:sldChg>
      <pc:sldChg chg="modSp mod">
        <pc:chgData name="Cullen, Shannon (DESE)" userId="6b1ad6a8-5818-44b3-9274-ccefbf22d13d" providerId="ADAL" clId="{32DA8F11-0665-481C-99EA-12FC524A8F84}" dt="2024-01-24T21:04:46.837" v="0" actId="20577"/>
        <pc:sldMkLst>
          <pc:docMk/>
          <pc:sldMk cId="4292659921" sldId="1187"/>
        </pc:sldMkLst>
        <pc:spChg chg="mod">
          <ac:chgData name="Cullen, Shannon (DESE)" userId="6b1ad6a8-5818-44b3-9274-ccefbf22d13d" providerId="ADAL" clId="{32DA8F11-0665-481C-99EA-12FC524A8F84}" dt="2024-01-24T21:04:46.837" v="0" actId="20577"/>
          <ac:spMkLst>
            <pc:docMk/>
            <pc:sldMk cId="4292659921" sldId="1187"/>
            <ac:spMk id="2" creationId="{39035052-0EA0-2950-9C7D-EF204FCBC554}"/>
          </ac:spMkLst>
        </pc:spChg>
      </pc:sldChg>
      <pc:sldChg chg="modSp mod">
        <pc:chgData name="Cullen, Shannon (DESE)" userId="6b1ad6a8-5818-44b3-9274-ccefbf22d13d" providerId="ADAL" clId="{32DA8F11-0665-481C-99EA-12FC524A8F84}" dt="2024-01-25T18:25:26.597" v="43" actId="20577"/>
        <pc:sldMkLst>
          <pc:docMk/>
          <pc:sldMk cId="4062966383" sldId="1212"/>
        </pc:sldMkLst>
        <pc:graphicFrameChg chg="modGraphic">
          <ac:chgData name="Cullen, Shannon (DESE)" userId="6b1ad6a8-5818-44b3-9274-ccefbf22d13d" providerId="ADAL" clId="{32DA8F11-0665-481C-99EA-12FC524A8F84}" dt="2024-01-25T18:25:26.597" v="43" actId="20577"/>
          <ac:graphicFrameMkLst>
            <pc:docMk/>
            <pc:sldMk cId="4062966383" sldId="1212"/>
            <ac:graphicFrameMk id="4" creationId="{19ADCFC0-4B98-42CA-9F8F-27B77325E79F}"/>
          </ac:graphicFrameMkLst>
        </pc:graphicFrameChg>
      </pc:sldChg>
      <pc:sldChg chg="modSp mod">
        <pc:chgData name="Cullen, Shannon (DESE)" userId="6b1ad6a8-5818-44b3-9274-ccefbf22d13d" providerId="ADAL" clId="{32DA8F11-0665-481C-99EA-12FC524A8F84}" dt="2024-01-25T18:22:46.186" v="33" actId="113"/>
        <pc:sldMkLst>
          <pc:docMk/>
          <pc:sldMk cId="1077379627" sldId="1232"/>
        </pc:sldMkLst>
        <pc:spChg chg="mod">
          <ac:chgData name="Cullen, Shannon (DESE)" userId="6b1ad6a8-5818-44b3-9274-ccefbf22d13d" providerId="ADAL" clId="{32DA8F11-0665-481C-99EA-12FC524A8F84}" dt="2024-01-25T18:22:46.186" v="33" actId="113"/>
          <ac:spMkLst>
            <pc:docMk/>
            <pc:sldMk cId="1077379627" sldId="1232"/>
            <ac:spMk id="2" creationId="{1C24111D-819D-45E5-BDEB-F569D10FC840}"/>
          </ac:spMkLst>
        </pc:spChg>
      </pc:sldChg>
      <pc:sldChg chg="modSp mod">
        <pc:chgData name="Cullen, Shannon (DESE)" userId="6b1ad6a8-5818-44b3-9274-ccefbf22d13d" providerId="ADAL" clId="{32DA8F11-0665-481C-99EA-12FC524A8F84}" dt="2024-01-26T15:57:39.103" v="92" actId="20577"/>
        <pc:sldMkLst>
          <pc:docMk/>
          <pc:sldMk cId="25773551" sldId="1234"/>
        </pc:sldMkLst>
        <pc:spChg chg="mod">
          <ac:chgData name="Cullen, Shannon (DESE)" userId="6b1ad6a8-5818-44b3-9274-ccefbf22d13d" providerId="ADAL" clId="{32DA8F11-0665-481C-99EA-12FC524A8F84}" dt="2024-01-26T15:57:39.103" v="92" actId="20577"/>
          <ac:spMkLst>
            <pc:docMk/>
            <pc:sldMk cId="25773551" sldId="123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2024/1/26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2024/1/26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20</a:t>
            </a:fld>
            <a:endParaRPr lang="en-US"/>
          </a:p>
        </p:txBody>
      </p:sp>
    </p:spTree>
    <p:extLst>
      <p:ext uri="{BB962C8B-B14F-4D97-AF65-F5344CB8AC3E}">
        <p14:creationId xmlns:p14="http://schemas.microsoft.com/office/powerpoint/2010/main" val="288098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27</a:t>
            </a:fld>
            <a:endParaRPr lang="en-US"/>
          </a:p>
        </p:txBody>
      </p:sp>
    </p:spTree>
    <p:extLst>
      <p:ext uri="{BB962C8B-B14F-4D97-AF65-F5344CB8AC3E}">
        <p14:creationId xmlns:p14="http://schemas.microsoft.com/office/powerpoint/2010/main" val="81642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10665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9969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2894030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3735539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3648366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a:p>
        </p:txBody>
      </p:sp>
      <p:sp>
        <p:nvSpPr>
          <p:cNvPr id="4" name="Slide Number Placeholder 3"/>
          <p:cNvSpPr>
            <a:spLocks noGrp="1"/>
          </p:cNvSpPr>
          <p:nvPr>
            <p:ph type="sldNum" sz="quarter" idx="5"/>
          </p:nvPr>
        </p:nvSpPr>
        <p:spPr/>
        <p:txBody>
          <a:bodyPr/>
          <a:lstStyle/>
          <a:p>
            <a:fld id="{825FC15E-7FD1-034A-9729-2C6FA6821FBB}" type="slidenum">
              <a:rPr lang="en-US" smtClean="0"/>
              <a:t>53</a:t>
            </a:fld>
            <a:endParaRPr lang="en-US"/>
          </a:p>
        </p:txBody>
      </p:sp>
    </p:spTree>
    <p:extLst>
      <p:ext uri="{BB962C8B-B14F-4D97-AF65-F5344CB8AC3E}">
        <p14:creationId xmlns:p14="http://schemas.microsoft.com/office/powerpoint/2010/main" val="284159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a:p>
        </p:txBody>
      </p:sp>
      <p:sp>
        <p:nvSpPr>
          <p:cNvPr id="4" name="Slide Number Placeholder 3"/>
          <p:cNvSpPr>
            <a:spLocks noGrp="1"/>
          </p:cNvSpPr>
          <p:nvPr>
            <p:ph type="sldNum" sz="quarter" idx="5"/>
          </p:nvPr>
        </p:nvSpPr>
        <p:spPr/>
        <p:txBody>
          <a:bodyPr/>
          <a:lstStyle/>
          <a:p>
            <a:fld id="{825FC15E-7FD1-034A-9729-2C6FA6821FBB}" type="slidenum">
              <a:rPr lang="en-US" smtClean="0"/>
              <a:t>54</a:t>
            </a:fld>
            <a:endParaRPr lang="en-US"/>
          </a:p>
        </p:txBody>
      </p:sp>
    </p:spTree>
    <p:extLst>
      <p:ext uri="{BB962C8B-B14F-4D97-AF65-F5344CB8AC3E}">
        <p14:creationId xmlns:p14="http://schemas.microsoft.com/office/powerpoint/2010/main" val="363603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60</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85093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50327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6989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03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a:p>
        </p:txBody>
      </p:sp>
    </p:spTree>
    <p:extLst>
      <p:ext uri="{BB962C8B-B14F-4D97-AF65-F5344CB8AC3E}">
        <p14:creationId xmlns:p14="http://schemas.microsoft.com/office/powerpoint/2010/main" val="395264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extLst>
      <p:ext uri="{BB962C8B-B14F-4D97-AF65-F5344CB8AC3E}">
        <p14:creationId xmlns:p14="http://schemas.microsoft.com/office/powerpoint/2010/main" val="36552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a:p>
        </p:txBody>
      </p:sp>
    </p:spTree>
    <p:extLst>
      <p:ext uri="{BB962C8B-B14F-4D97-AF65-F5344CB8AC3E}">
        <p14:creationId xmlns:p14="http://schemas.microsoft.com/office/powerpoint/2010/main" val="3968002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875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06687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1/26/2024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4"/>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8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support.assessment.pearson.com/display/PAsup/Retrieve+Resources+for+an+Online+Tes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doe.mass.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hyperlink" Target="https://support.assessment.pearson.com/TN/1000s---connectivity-save-warning-and-error-codes-16908309.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mcas.pearsonsupport.com/resources/additional-pan-demonstrations-for-Infrastructure-trials/Resuming%20Students.mp4"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mcas.pearsonsupport.com/resources/additional-pan-demonstrations-for-Infrastructure-trials/Mark%20Students%20Complete.mp4"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calendly.com/mcas-field-services-engineering"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mcas.pearsonsupport.com/technology-setup/" TargetMode="External"/><Relationship Id="rId5" Type="http://schemas.openxmlformats.org/officeDocument/2006/relationships/hyperlink" Target="http://mcas.pearsonsupport.com/student/" TargetMode="External"/><Relationship Id="rId4" Type="http://schemas.openxmlformats.org/officeDocument/2006/relationships/hyperlink" Target="http://mcas.pearsonsupport.com/trainin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doe.mass.edu/mcas/updates.html" TargetMode="External"/><Relationship Id="rId2" Type="http://schemas.openxmlformats.org/officeDocument/2006/relationships/hyperlink" Target="http://www.doe.mass.edu/mcas/" TargetMode="External"/><Relationship Id="rId1" Type="http://schemas.openxmlformats.org/officeDocument/2006/relationships/slideLayout" Target="../slideLayouts/slideLayout4.xml"/><Relationship Id="rId5" Type="http://schemas.openxmlformats.org/officeDocument/2006/relationships/hyperlink" Target="https://www.doe.mass.edu/mcas/testadmin/schoolsamples/" TargetMode="External"/><Relationship Id="rId4" Type="http://schemas.openxmlformats.org/officeDocument/2006/relationships/hyperlink" Target="http://eepurl.com/ghSOhH"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mcas.pearsonsupport.com/trainin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mcas.pearsonsupport.com/training/"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mailto:mcas@doe.mass.edu"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4.xml"/><Relationship Id="rId6" Type="http://schemas.openxmlformats.org/officeDocument/2006/relationships/hyperlink" Target="mailto:mcas@doe.mass.edu" TargetMode="External"/><Relationship Id="rId5" Type="http://schemas.openxmlformats.org/officeDocument/2006/relationships/hyperlink" Target="http://www.doe.mass.edu/mcas" TargetMode="External"/><Relationship Id="rId4" Type="http://schemas.openxmlformats.org/officeDocument/2006/relationships/hyperlink" Target="http://mcas.pearsonsupport.com/technology-setup/"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www.doe.mass.edu/mcas" TargetMode="External"/><Relationship Id="rId12" Type="http://schemas.openxmlformats.org/officeDocument/2006/relationships/image" Target="../media/image39.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hyperlink" Target="mailto:mcas@doe.mass.edu" TargetMode="External"/><Relationship Id="rId4" Type="http://schemas.openxmlformats.org/officeDocument/2006/relationships/image" Target="../media/image33.sv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1625533"/>
            <a:ext cx="8631677" cy="1928238"/>
          </a:xfrm>
        </p:spPr>
        <p:txBody>
          <a:bodyPr>
            <a:noAutofit/>
          </a:bodyPr>
          <a:lstStyle/>
          <a:p>
            <a:r>
              <a:rPr lang="en-US" altLang="en-US" sz="5900" dirty="0"/>
              <a:t>Overview of Infrastructure Trials for New Test Coordinators –Part II</a:t>
            </a:r>
          </a:p>
        </p:txBody>
      </p:sp>
      <p:sp>
        <p:nvSpPr>
          <p:cNvPr id="3" name="Subtitle 2"/>
          <p:cNvSpPr>
            <a:spLocks noGrp="1"/>
          </p:cNvSpPr>
          <p:nvPr>
            <p:ph type="subTitle" idx="1"/>
          </p:nvPr>
        </p:nvSpPr>
        <p:spPr>
          <a:xfrm>
            <a:off x="505838" y="5466944"/>
            <a:ext cx="7538936" cy="1391055"/>
          </a:xfrm>
        </p:spPr>
        <p:txBody>
          <a:bodyPr/>
          <a:lstStyle/>
          <a:p>
            <a:r>
              <a:rPr lang="en-US" altLang="zh-CN">
                <a:latin typeface="Arial" panose="020B0604020202020204" pitchFamily="34" charset="0"/>
                <a:cs typeface="Arial" panose="020B0604020202020204" pitchFamily="34" charset="0"/>
              </a:rPr>
              <a:t>The Office of Student Assessment Services January 26, 2024</a:t>
            </a:r>
            <a:endParaRPr lang="zh-CN" alt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759220F-5242-948D-4245-F51A41EE4638}"/>
              </a:ext>
            </a:extLst>
          </p:cNvPr>
          <p:cNvSpPr txBox="1"/>
          <p:nvPr/>
        </p:nvSpPr>
        <p:spPr>
          <a:xfrm>
            <a:off x="505838" y="4048692"/>
            <a:ext cx="8631677" cy="923330"/>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Note: </a:t>
            </a:r>
            <a:r>
              <a:rPr lang="en-US" sz="1800" dirty="0">
                <a:latin typeface="Arial" panose="020B0604020202020204" pitchFamily="34" charset="0"/>
                <a:cs typeface="Arial" panose="020B0604020202020204" pitchFamily="34" charset="0"/>
              </a:rPr>
              <a:t>This is a 2-part training, and if you did not participate in Part I yesterday, the slides and recording from that session will be posted on the Training page of the MCAS Resource Center (</a:t>
            </a:r>
            <a:r>
              <a:rPr lang="en-US" sz="1800" dirty="0">
                <a:latin typeface="Arial" panose="020B0604020202020204" pitchFamily="34" charset="0"/>
                <a:cs typeface="Arial" panose="020B0604020202020204" pitchFamily="34" charset="0"/>
                <a:hlinkClick r:id="rId3"/>
              </a:rPr>
              <a:t>mcas.pearsonsupport.com/training/</a:t>
            </a:r>
            <a:r>
              <a:rPr lang="en-US" sz="1800" dirty="0">
                <a:latin typeface="Arial" panose="020B0604020202020204" pitchFamily="34" charset="0"/>
                <a:cs typeface="Arial" panose="020B0604020202020204" pitchFamily="34" charset="0"/>
              </a:rPr>
              <a:t>) in about a week.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j-ea"/>
                <a:cs typeface="Arial" panose="020B0604020202020204" pitchFamily="34" charset="0"/>
              </a:rPr>
              <a:t>Determine Whether to Run an Infrastructure Trial</a:t>
            </a:r>
          </a:p>
        </p:txBody>
      </p:sp>
      <p:pic>
        <p:nvPicPr>
          <p:cNvPr id="6" name="Picture 5">
            <a:extLst>
              <a:ext uri="{FF2B5EF4-FFF2-40B4-BE49-F238E27FC236}">
                <a16:creationId xmlns:a16="http://schemas.microsoft.com/office/drawing/2014/main" id="{4FA7347D-7793-4C93-9AE7-A833F8EF464B}"/>
              </a:ext>
            </a:extLst>
          </p:cNvPr>
          <p:cNvPicPr>
            <a:picLocks noChangeAspect="1"/>
          </p:cNvPicPr>
          <p:nvPr/>
        </p:nvPicPr>
        <p:blipFill>
          <a:blip r:embed="rId3"/>
          <a:stretch>
            <a:fillRect/>
          </a:stretch>
        </p:blipFill>
        <p:spPr>
          <a:xfrm>
            <a:off x="2895623" y="880110"/>
            <a:ext cx="6400753" cy="5611991"/>
          </a:xfrm>
          <a:prstGeom prst="rect">
            <a:avLst/>
          </a:prstGeom>
        </p:spPr>
      </p:pic>
    </p:spTree>
    <p:extLst>
      <p:ext uri="{BB962C8B-B14F-4D97-AF65-F5344CB8AC3E}">
        <p14:creationId xmlns:p14="http://schemas.microsoft.com/office/powerpoint/2010/main" val="27175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A62022F-2A3A-6888-86C5-7996C0385174}"/>
              </a:ext>
            </a:extLst>
          </p:cNvPr>
          <p:cNvGraphicFramePr>
            <a:graphicFrameLocks noGrp="1"/>
          </p:cNvGraphicFramePr>
          <p:nvPr/>
        </p:nvGraphicFramePr>
        <p:xfrm>
          <a:off x="157535" y="0"/>
          <a:ext cx="11876930" cy="6876162"/>
        </p:xfrm>
        <a:graphic>
          <a:graphicData uri="http://schemas.openxmlformats.org/drawingml/2006/table">
            <a:tbl>
              <a:tblPr firstRow="1" bandRow="1">
                <a:tableStyleId>{00A15C55-8517-42AA-B614-E9B94910E393}</a:tableStyleId>
              </a:tblPr>
              <a:tblGrid>
                <a:gridCol w="1431235">
                  <a:extLst>
                    <a:ext uri="{9D8B030D-6E8A-4147-A177-3AD203B41FA5}">
                      <a16:colId xmlns:a16="http://schemas.microsoft.com/office/drawing/2014/main" val="1262787603"/>
                    </a:ext>
                  </a:extLst>
                </a:gridCol>
                <a:gridCol w="2057400">
                  <a:extLst>
                    <a:ext uri="{9D8B030D-6E8A-4147-A177-3AD203B41FA5}">
                      <a16:colId xmlns:a16="http://schemas.microsoft.com/office/drawing/2014/main" val="3005108589"/>
                    </a:ext>
                  </a:extLst>
                </a:gridCol>
                <a:gridCol w="1874520">
                  <a:extLst>
                    <a:ext uri="{9D8B030D-6E8A-4147-A177-3AD203B41FA5}">
                      <a16:colId xmlns:a16="http://schemas.microsoft.com/office/drawing/2014/main" val="3526242367"/>
                    </a:ext>
                  </a:extLst>
                </a:gridCol>
                <a:gridCol w="1497330">
                  <a:extLst>
                    <a:ext uri="{9D8B030D-6E8A-4147-A177-3AD203B41FA5}">
                      <a16:colId xmlns:a16="http://schemas.microsoft.com/office/drawing/2014/main" val="67294927"/>
                    </a:ext>
                  </a:extLst>
                </a:gridCol>
                <a:gridCol w="5016445">
                  <a:extLst>
                    <a:ext uri="{9D8B030D-6E8A-4147-A177-3AD203B41FA5}">
                      <a16:colId xmlns:a16="http://schemas.microsoft.com/office/drawing/2014/main" val="2512611198"/>
                    </a:ext>
                  </a:extLst>
                </a:gridCol>
              </a:tblGrid>
              <a:tr h="1054482">
                <a:tc>
                  <a:txBody>
                    <a:bodyPr/>
                    <a:lstStyle/>
                    <a:p>
                      <a:r>
                        <a:rPr lang="en-US" sz="1600">
                          <a:latin typeface="Arial" panose="020B0604020202020204" pitchFamily="34" charset="0"/>
                          <a:cs typeface="Arial" panose="020B0604020202020204" pitchFamily="34" charset="0"/>
                        </a:rPr>
                        <a:t>Task</a:t>
                      </a:r>
                    </a:p>
                  </a:txBody>
                  <a:tcPr/>
                </a:tc>
                <a:tc>
                  <a:txBody>
                    <a:bodyPr/>
                    <a:lstStyle/>
                    <a:p>
                      <a:r>
                        <a:rPr lang="en-US" sz="1600">
                          <a:latin typeface="Arial" panose="020B0604020202020204" pitchFamily="34" charset="0"/>
                          <a:cs typeface="Arial" panose="020B0604020202020204" pitchFamily="34" charset="0"/>
                        </a:rPr>
                        <a:t>What is it? </a:t>
                      </a:r>
                    </a:p>
                  </a:txBody>
                  <a:tcPr/>
                </a:tc>
                <a:tc>
                  <a:txBody>
                    <a:bodyPr/>
                    <a:lstStyle/>
                    <a:p>
                      <a:r>
                        <a:rPr lang="en-US" sz="1600">
                          <a:latin typeface="Arial" panose="020B0604020202020204" pitchFamily="34" charset="0"/>
                          <a:cs typeface="Arial" panose="020B0604020202020204" pitchFamily="34" charset="0"/>
                        </a:rPr>
                        <a:t>Should my school complete this task?</a:t>
                      </a:r>
                    </a:p>
                  </a:txBody>
                  <a:tcPr/>
                </a:tc>
                <a:tc>
                  <a:txBody>
                    <a:bodyPr/>
                    <a:lstStyle/>
                    <a:p>
                      <a:r>
                        <a:rPr lang="en-US" sz="1600">
                          <a:latin typeface="Arial" panose="020B0604020202020204" pitchFamily="34" charset="0"/>
                          <a:cs typeface="Arial" panose="020B0604020202020204" pitchFamily="34" charset="0"/>
                        </a:rPr>
                        <a:t>Who participates?</a:t>
                      </a:r>
                    </a:p>
                  </a:txBody>
                  <a:tcPr/>
                </a:tc>
                <a:tc>
                  <a:txBody>
                    <a:bodyPr/>
                    <a:lstStyle/>
                    <a:p>
                      <a:r>
                        <a:rPr lang="en-US" sz="1600">
                          <a:latin typeface="Arial" panose="020B0604020202020204" pitchFamily="34" charset="0"/>
                          <a:cs typeface="Arial" panose="020B0604020202020204" pitchFamily="34" charset="0"/>
                        </a:rPr>
                        <a:t>Confirms that: </a:t>
                      </a:r>
                    </a:p>
                  </a:txBody>
                  <a:tcPr/>
                </a:tc>
                <a:extLst>
                  <a:ext uri="{0D108BD9-81ED-4DB2-BD59-A6C34878D82A}">
                    <a16:rowId xmlns:a16="http://schemas.microsoft.com/office/drawing/2014/main" val="4274319393"/>
                  </a:ext>
                </a:extLst>
              </a:tr>
              <a:tr h="1074474">
                <a:tc>
                  <a:txBody>
                    <a:bodyPr/>
                    <a:lstStyle/>
                    <a:p>
                      <a:r>
                        <a:rPr lang="en-US" sz="1400" b="1">
                          <a:solidFill>
                            <a:srgbClr val="101D35"/>
                          </a:solidFill>
                          <a:latin typeface="Arial" panose="020B0604020202020204" pitchFamily="34" charset="0"/>
                          <a:cs typeface="Arial" panose="020B0604020202020204" pitchFamily="34" charset="0"/>
                        </a:rPr>
                        <a:t>App Check</a:t>
                      </a:r>
                    </a:p>
                  </a:txBody>
                  <a:tcPr/>
                </a:tc>
                <a:tc>
                  <a:txBody>
                    <a:bodyPr/>
                    <a:lstStyle/>
                    <a:p>
                      <a:r>
                        <a:rPr lang="en-US" sz="1400">
                          <a:solidFill>
                            <a:srgbClr val="101D35"/>
                          </a:solidFill>
                          <a:latin typeface="Arial" panose="020B0604020202020204" pitchFamily="34" charset="0"/>
                          <a:cs typeface="Arial" panose="020B0604020202020204" pitchFamily="34" charset="0"/>
                        </a:rPr>
                        <a:t>App Check is completed in TestNav after configuring the network and downloading TestNav on student devices. </a:t>
                      </a:r>
                    </a:p>
                  </a:txBody>
                  <a:tcPr/>
                </a:tc>
                <a:tc>
                  <a:txBody>
                    <a:bodyPr/>
                    <a:lstStyle/>
                    <a:p>
                      <a:r>
                        <a:rPr lang="en-US" sz="1400">
                          <a:solidFill>
                            <a:srgbClr val="101D35"/>
                          </a:solidFill>
                          <a:latin typeface="Arial" panose="020B0604020202020204" pitchFamily="34" charset="0"/>
                          <a:cs typeface="Arial" panose="020B0604020202020204" pitchFamily="34" charset="0"/>
                        </a:rPr>
                        <a:t>Yes, all schools should complete App Check. </a:t>
                      </a:r>
                    </a:p>
                  </a:txBody>
                  <a:tcPr/>
                </a:tc>
                <a:tc>
                  <a:txBody>
                    <a:bodyPr/>
                    <a:lstStyle/>
                    <a:p>
                      <a:r>
                        <a:rPr lang="en-US" sz="1400">
                          <a:solidFill>
                            <a:srgbClr val="101D35"/>
                          </a:solidFill>
                          <a:latin typeface="Arial" panose="020B0604020202020204" pitchFamily="34" charset="0"/>
                          <a:cs typeface="Arial" panose="020B0604020202020204" pitchFamily="34" charset="0"/>
                        </a:rPr>
                        <a:t>Technology staff</a:t>
                      </a:r>
                    </a:p>
                  </a:txBody>
                  <a:tcPr/>
                </a:tc>
                <a:tc>
                  <a:txBody>
                    <a:bodyPr/>
                    <a:lstStyle/>
                    <a:p>
                      <a:pPr marL="285750" indent="-285750">
                        <a:buFont typeface="Arial" panose="020B0604020202020204" pitchFamily="34" charset="0"/>
                        <a:buChar char="•"/>
                      </a:pPr>
                      <a:r>
                        <a:rPr lang="en-US" sz="1400" b="0" kern="1200">
                          <a:solidFill>
                            <a:srgbClr val="101D35"/>
                          </a:solidFill>
                          <a:effectLst/>
                          <a:latin typeface="Arial" panose="020B0604020202020204" pitchFamily="34" charset="0"/>
                          <a:cs typeface="Arial" panose="020B0604020202020204" pitchFamily="34" charset="0"/>
                        </a:rPr>
                        <a:t>Devices can successfully run TestNav</a:t>
                      </a:r>
                    </a:p>
                    <a:p>
                      <a:pPr marL="285750" indent="-285750">
                        <a:buFont typeface="Arial" panose="020B0604020202020204" pitchFamily="34" charset="0"/>
                        <a:buChar char="•"/>
                      </a:pPr>
                      <a:r>
                        <a:rPr lang="en-US" sz="1400" b="0" kern="1200">
                          <a:solidFill>
                            <a:srgbClr val="101D35"/>
                          </a:solidFill>
                          <a:effectLst/>
                          <a:latin typeface="Arial" panose="020B0604020202020204" pitchFamily="34" charset="0"/>
                          <a:cs typeface="Arial" panose="020B0604020202020204" pitchFamily="34" charset="0"/>
                        </a:rPr>
                        <a:t>TestNav is configured correctly</a:t>
                      </a:r>
                      <a:endParaRPr lang="en-US" sz="14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5739144"/>
                  </a:ext>
                </a:extLst>
              </a:tr>
              <a:tr h="1505866">
                <a:tc>
                  <a:txBody>
                    <a:bodyPr/>
                    <a:lstStyle/>
                    <a:p>
                      <a:r>
                        <a:rPr lang="en-US" sz="1400" b="1">
                          <a:solidFill>
                            <a:srgbClr val="101D35"/>
                          </a:solidFill>
                          <a:latin typeface="Arial" panose="020B0604020202020204" pitchFamily="34" charset="0"/>
                          <a:cs typeface="Arial" panose="020B0604020202020204" pitchFamily="34" charset="0"/>
                        </a:rPr>
                        <a:t>Preliminary System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01D35"/>
                          </a:solidFill>
                          <a:latin typeface="Arial" panose="020B0604020202020204" pitchFamily="34" charset="0"/>
                          <a:cs typeface="Arial" panose="020B0604020202020204" pitchFamily="34" charset="0"/>
                        </a:rPr>
                        <a:t>Small-scale Infrastructure Trial completed by technology or other school staff, during which staff log in to TestNav on student devices and click through practice tests.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01D35"/>
                          </a:solidFill>
                          <a:latin typeface="Arial" panose="020B0604020202020204" pitchFamily="34" charset="0"/>
                          <a:cs typeface="Arial" panose="020B0604020202020204" pitchFamily="34" charset="0"/>
                        </a:rPr>
                        <a:t>Strongly recommended for schools not conducting Infrastructure Trial. Recommended for schools conducting Infrastructure Trial. </a:t>
                      </a:r>
                    </a:p>
                  </a:txBody>
                  <a:tcPr/>
                </a:tc>
                <a:tc>
                  <a:txBody>
                    <a:bodyPr/>
                    <a:lstStyle/>
                    <a:p>
                      <a:r>
                        <a:rPr lang="en-US" sz="1400">
                          <a:solidFill>
                            <a:srgbClr val="101D35"/>
                          </a:solidFill>
                          <a:latin typeface="Arial" panose="020B0604020202020204" pitchFamily="34" charset="0"/>
                          <a:cs typeface="Arial" panose="020B0604020202020204" pitchFamily="34" charset="0"/>
                        </a:rPr>
                        <a:t>Technology or other school staff</a:t>
                      </a:r>
                    </a:p>
                  </a:txBody>
                  <a:tcPr/>
                </a:tc>
                <a:tc>
                  <a:txBody>
                    <a:bodyPr/>
                    <a:lstStyle/>
                    <a:p>
                      <a:pPr marL="285750" lvl="0" indent="-285750">
                        <a:buFont typeface="Arial" panose="020B0604020202020204" pitchFamily="34" charset="0"/>
                        <a:buChar char="•"/>
                      </a:pPr>
                      <a:r>
                        <a:rPr lang="en-US" sz="1400">
                          <a:solidFill>
                            <a:srgbClr val="080808"/>
                          </a:solidFill>
                          <a:latin typeface="Arial" panose="020B0604020202020204" pitchFamily="34" charset="0"/>
                          <a:cs typeface="Arial" panose="020B0604020202020204" pitchFamily="34" charset="0"/>
                        </a:rPr>
                        <a:t>Devices can successfully run TestNav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rgbClr val="080808"/>
                          </a:solidFill>
                          <a:latin typeface="Arial" panose="020B0604020202020204" pitchFamily="34" charset="0"/>
                          <a:cs typeface="Arial" panose="020B0604020202020204" pitchFamily="34" charset="0"/>
                        </a:rPr>
                        <a:t>TestNav is configured correctly</a:t>
                      </a:r>
                    </a:p>
                    <a:p>
                      <a:pPr marL="285750" lvl="0" indent="-285750">
                        <a:buFont typeface="Arial" panose="020B0604020202020204" pitchFamily="34" charset="0"/>
                        <a:buChar char="•"/>
                      </a:pPr>
                      <a:r>
                        <a:rPr lang="en-US" sz="1400">
                          <a:solidFill>
                            <a:srgbClr val="080808"/>
                          </a:solidFill>
                          <a:latin typeface="Arial" panose="020B0604020202020204" pitchFamily="34" charset="0"/>
                          <a:cs typeface="Arial" panose="020B0604020202020204" pitchFamily="34" charset="0"/>
                        </a:rPr>
                        <a:t>Network security environment is configured to allow test content to devices (e.g., the appropriate URLs have been exempted)</a:t>
                      </a:r>
                    </a:p>
                    <a:p>
                      <a:pPr marL="285750" indent="-285750">
                        <a:buFont typeface="Arial" panose="020B0604020202020204" pitchFamily="34" charset="0"/>
                        <a:buChar char="•"/>
                      </a:pPr>
                      <a:endParaRPr lang="en-US" sz="14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2271843"/>
                  </a:ext>
                </a:extLst>
              </a:tr>
              <a:tr h="1265411">
                <a:tc>
                  <a:txBody>
                    <a:bodyPr/>
                    <a:lstStyle/>
                    <a:p>
                      <a:r>
                        <a:rPr lang="en-US" sz="1400" b="1">
                          <a:solidFill>
                            <a:srgbClr val="101D35"/>
                          </a:solidFill>
                          <a:latin typeface="Arial" panose="020B0604020202020204" pitchFamily="34" charset="0"/>
                          <a:cs typeface="Arial" panose="020B0604020202020204" pitchFamily="34" charset="0"/>
                        </a:rPr>
                        <a:t>Infrastructure Trial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101D35"/>
                          </a:solidFill>
                          <a:latin typeface="Arial" panose="020B0604020202020204" pitchFamily="34" charset="0"/>
                          <a:cs typeface="Arial" panose="020B0604020202020204" pitchFamily="34" charset="0"/>
                        </a:rPr>
                        <a:t>Simulated testing experience during which one or more practice test sessions are administered. </a:t>
                      </a:r>
                    </a:p>
                  </a:txBody>
                  <a:tcPr/>
                </a:tc>
                <a:tc>
                  <a:txBody>
                    <a:bodyPr/>
                    <a:lstStyle/>
                    <a:p>
                      <a:r>
                        <a:rPr lang="en-US" sz="1400">
                          <a:solidFill>
                            <a:srgbClr val="101D35"/>
                          </a:solidFill>
                          <a:latin typeface="Arial" panose="020B0604020202020204" pitchFamily="34" charset="0"/>
                          <a:cs typeface="Arial" panose="020B0604020202020204" pitchFamily="34" charset="0"/>
                        </a:rPr>
                        <a:t>Guidance on whether to conduct an Infrastructure Trial is outlined on slide 8. </a:t>
                      </a:r>
                    </a:p>
                  </a:txBody>
                  <a:tcPr/>
                </a:tc>
                <a:tc>
                  <a:txBody>
                    <a:bodyPr/>
                    <a:lstStyle/>
                    <a:p>
                      <a:r>
                        <a:rPr lang="en-US" sz="1400">
                          <a:solidFill>
                            <a:srgbClr val="101D35"/>
                          </a:solidFill>
                          <a:latin typeface="Arial" panose="020B0604020202020204" pitchFamily="34" charset="0"/>
                          <a:cs typeface="Arial" panose="020B0604020202020204" pitchFamily="34" charset="0"/>
                        </a:rPr>
                        <a:t>Students, teachers, technology staff, test coordinators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rgbClr val="080808"/>
                          </a:solidFill>
                          <a:latin typeface="Arial" panose="020B0604020202020204" pitchFamily="34" charset="0"/>
                          <a:cs typeface="Arial" panose="020B0604020202020204" pitchFamily="34" charset="0"/>
                        </a:rPr>
                        <a:t>Devices can successfully run TestNav</a:t>
                      </a:r>
                    </a:p>
                    <a:p>
                      <a:pPr marL="285750" lvl="0" indent="-285750">
                        <a:buFont typeface="Arial" panose="020B0604020202020204" pitchFamily="34" charset="0"/>
                        <a:buChar char="•"/>
                      </a:pPr>
                      <a:r>
                        <a:rPr lang="en-US" sz="1400">
                          <a:solidFill>
                            <a:srgbClr val="080808"/>
                          </a:solidFill>
                          <a:latin typeface="Arial" panose="020B0604020202020204" pitchFamily="34" charset="0"/>
                          <a:cs typeface="Arial" panose="020B0604020202020204" pitchFamily="34" charset="0"/>
                        </a:rPr>
                        <a:t>TestNav is configured correctly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rgbClr val="080808"/>
                          </a:solidFill>
                          <a:latin typeface="Arial" panose="020B0604020202020204" pitchFamily="34" charset="0"/>
                          <a:cs typeface="Arial" panose="020B0604020202020204" pitchFamily="34" charset="0"/>
                        </a:rPr>
                        <a:t>Network security environment is configured to allow test content to devices (e.g., the appropriate URLs have been exempted)</a:t>
                      </a:r>
                    </a:p>
                    <a:p>
                      <a:pPr marL="285750" lvl="0" indent="-285750">
                        <a:buFont typeface="Arial" panose="020B0604020202020204" pitchFamily="34" charset="0"/>
                        <a:buChar char="•"/>
                      </a:pPr>
                      <a:r>
                        <a:rPr lang="en-US" sz="1400">
                          <a:solidFill>
                            <a:srgbClr val="080808"/>
                          </a:solidFill>
                          <a:latin typeface="Arial" panose="020B0604020202020204" pitchFamily="34" charset="0"/>
                          <a:cs typeface="Arial" panose="020B0604020202020204" pitchFamily="34" charset="0"/>
                        </a:rPr>
                        <a:t>If precaching, the </a:t>
                      </a:r>
                      <a:r>
                        <a:rPr lang="en-US" sz="1400" err="1">
                          <a:solidFill>
                            <a:srgbClr val="080808"/>
                          </a:solidFill>
                          <a:latin typeface="Arial" panose="020B0604020202020204" pitchFamily="34" charset="0"/>
                          <a:cs typeface="Arial" panose="020B0604020202020204" pitchFamily="34" charset="0"/>
                        </a:rPr>
                        <a:t>ProctorCache</a:t>
                      </a:r>
                      <a:r>
                        <a:rPr lang="en-US" sz="1400">
                          <a:solidFill>
                            <a:srgbClr val="080808"/>
                          </a:solidFill>
                          <a:latin typeface="Arial" panose="020B0604020202020204" pitchFamily="34" charset="0"/>
                          <a:cs typeface="Arial" panose="020B0604020202020204" pitchFamily="34" charset="0"/>
                        </a:rPr>
                        <a:t> machine is properly configured to deliver test content to devices</a:t>
                      </a:r>
                    </a:p>
                    <a:p>
                      <a:pPr marL="285750" lvl="0" indent="-285750">
                        <a:buFont typeface="Arial" panose="020B0604020202020204" pitchFamily="34" charset="0"/>
                        <a:buChar char="•"/>
                      </a:pPr>
                      <a:r>
                        <a:rPr lang="en-US" sz="1400">
                          <a:solidFill>
                            <a:srgbClr val="080808"/>
                          </a:solidFill>
                          <a:latin typeface="Arial" panose="020B0604020202020204" pitchFamily="34" charset="0"/>
                          <a:cs typeface="Arial" panose="020B0604020202020204" pitchFamily="34" charset="0"/>
                        </a:rPr>
                        <a:t>Participating staff know how to monitor and manage a computer-based MCAS test</a:t>
                      </a:r>
                    </a:p>
                    <a:p>
                      <a:pPr marL="285750" lvl="0" indent="-285750">
                        <a:buFont typeface="Arial" panose="020B0604020202020204" pitchFamily="34" charset="0"/>
                        <a:buChar char="•"/>
                      </a:pPr>
                      <a:r>
                        <a:rPr lang="en-US" sz="1400">
                          <a:solidFill>
                            <a:srgbClr val="080808"/>
                          </a:solidFill>
                          <a:latin typeface="Arial" panose="020B0604020202020204" pitchFamily="34" charset="0"/>
                          <a:cs typeface="Arial" panose="020B0604020202020204" pitchFamily="34" charset="0"/>
                        </a:rPr>
                        <a:t>Students are familiar with the computer-based tools and format.</a:t>
                      </a:r>
                    </a:p>
                  </a:txBody>
                  <a:tcPr/>
                </a:tc>
                <a:extLst>
                  <a:ext uri="{0D108BD9-81ED-4DB2-BD59-A6C34878D82A}">
                    <a16:rowId xmlns:a16="http://schemas.microsoft.com/office/drawing/2014/main" val="3904486881"/>
                  </a:ext>
                </a:extLst>
              </a:tr>
            </a:tbl>
          </a:graphicData>
        </a:graphic>
      </p:graphicFrame>
    </p:spTree>
    <p:extLst>
      <p:ext uri="{BB962C8B-B14F-4D97-AF65-F5344CB8AC3E}">
        <p14:creationId xmlns:p14="http://schemas.microsoft.com/office/powerpoint/2010/main" val="17756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Main Steps for the Infrastructure Trial </a:t>
            </a:r>
          </a:p>
        </p:txBody>
      </p:sp>
      <p:sp>
        <p:nvSpPr>
          <p:cNvPr id="3" name="Content Placeholder 2"/>
          <p:cNvSpPr>
            <a:spLocks noGrp="1"/>
          </p:cNvSpPr>
          <p:nvPr>
            <p:ph idx="4294967295"/>
          </p:nvPr>
        </p:nvSpPr>
        <p:spPr>
          <a:xfrm>
            <a:off x="374015" y="968375"/>
            <a:ext cx="11627485" cy="5049837"/>
          </a:xfrm>
        </p:spPr>
        <p:txBody>
          <a:bodyPr>
            <a:normAutofit fontScale="85000" lnSpcReduction="10000"/>
          </a:bodyPr>
          <a:lstStyle/>
          <a:p>
            <a:pPr marL="514350" lvl="0" indent="-514350">
              <a:buClr>
                <a:srgbClr val="101D35"/>
              </a:buClr>
              <a:buFont typeface="+mj-lt"/>
              <a:buAutoNum type="arabicPeriod"/>
            </a:pPr>
            <a:r>
              <a:rPr lang="en-US" sz="3000" b="1" dirty="0">
                <a:solidFill>
                  <a:srgbClr val="101D35"/>
                </a:solidFill>
                <a:latin typeface="Arial" panose="020B0604020202020204" pitchFamily="34" charset="0"/>
                <a:cs typeface="Arial" panose="020B0604020202020204" pitchFamily="34" charset="0"/>
              </a:rPr>
              <a:t>Technology Coordinators:</a:t>
            </a:r>
          </a:p>
          <a:p>
            <a:pPr lvl="1">
              <a:buClr>
                <a:srgbClr val="101D35"/>
              </a:buClr>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Set up and configure </a:t>
            </a:r>
            <a:r>
              <a:rPr lang="en-US" sz="2600" dirty="0" err="1">
                <a:solidFill>
                  <a:srgbClr val="101D35"/>
                </a:solidFill>
                <a:latin typeface="Arial" panose="020B0604020202020204" pitchFamily="34" charset="0"/>
                <a:cs typeface="Arial" panose="020B0604020202020204" pitchFamily="34" charset="0"/>
              </a:rPr>
              <a:t>ProctorCache</a:t>
            </a:r>
            <a:r>
              <a:rPr lang="en-US" sz="2600" dirty="0">
                <a:solidFill>
                  <a:srgbClr val="101D35"/>
                </a:solidFill>
                <a:latin typeface="Arial" panose="020B0604020202020204" pitchFamily="34" charset="0"/>
                <a:cs typeface="Arial" panose="020B0604020202020204" pitchFamily="34" charset="0"/>
              </a:rPr>
              <a:t> and/or Secondary Save locations in PAN.</a:t>
            </a:r>
          </a:p>
          <a:p>
            <a:pPr lvl="1">
              <a:buClr>
                <a:srgbClr val="101D35"/>
              </a:buClr>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Set up and configure network to make sure the appropriate URLs are exempted. </a:t>
            </a:r>
          </a:p>
          <a:p>
            <a:pPr lvl="1">
              <a:buClr>
                <a:srgbClr val="101D35"/>
              </a:buClr>
              <a:buFont typeface="Arial" panose="020B0604020202020204" pitchFamily="34" charset="0"/>
              <a:buChar char="•"/>
            </a:pPr>
            <a:r>
              <a:rPr lang="en-US" sz="2600" dirty="0">
                <a:solidFill>
                  <a:srgbClr val="101D35"/>
                </a:solidFill>
                <a:effectLst/>
                <a:latin typeface="Arial" panose="020B0604020202020204" pitchFamily="34" charset="0"/>
                <a:cs typeface="Arial" panose="020B0604020202020204" pitchFamily="34" charset="0"/>
              </a:rPr>
              <a:t>Ensure that the current version of TestNav is installed on testing devices and that device OS versions are supported by TestNav.</a:t>
            </a:r>
            <a:endParaRPr lang="en-US" sz="2600" dirty="0">
              <a:solidFill>
                <a:srgbClr val="101D35"/>
              </a:solidFill>
              <a:latin typeface="Arial" panose="020B0604020202020204" pitchFamily="34" charset="0"/>
              <a:cs typeface="Arial" panose="020B0604020202020204" pitchFamily="34" charset="0"/>
            </a:endParaRPr>
          </a:p>
          <a:p>
            <a:pPr marL="514350" lvl="0" indent="-514350">
              <a:buClr>
                <a:srgbClr val="101D35"/>
              </a:buClr>
              <a:buFont typeface="+mj-lt"/>
              <a:buAutoNum type="arabicPeriod"/>
            </a:pPr>
            <a:r>
              <a:rPr lang="en-US" sz="3000" b="1" dirty="0">
                <a:solidFill>
                  <a:srgbClr val="101D35"/>
                </a:solidFill>
                <a:latin typeface="Arial" panose="020B0604020202020204" pitchFamily="34" charset="0"/>
                <a:cs typeface="Arial" panose="020B0604020202020204" pitchFamily="34" charset="0"/>
              </a:rPr>
              <a:t>Test Coordinators: </a:t>
            </a:r>
            <a:r>
              <a:rPr lang="en-US" sz="3000" dirty="0">
                <a:solidFill>
                  <a:srgbClr val="101D35"/>
                </a:solidFill>
                <a:latin typeface="Arial" panose="020B0604020202020204" pitchFamily="34" charset="0"/>
                <a:cs typeface="Arial" panose="020B0604020202020204" pitchFamily="34" charset="0"/>
              </a:rPr>
              <a:t>Generate sample students, create PAN Sessions, and assign students to Sessions in the PAN training site. </a:t>
            </a:r>
          </a:p>
          <a:p>
            <a:pPr marL="514350" lvl="0" indent="-514350">
              <a:buClr>
                <a:srgbClr val="101D35"/>
              </a:buClr>
              <a:buFont typeface="+mj-lt"/>
              <a:buAutoNum type="arabicPeriod"/>
            </a:pPr>
            <a:r>
              <a:rPr lang="en-US" sz="3000" b="1" dirty="0">
                <a:solidFill>
                  <a:srgbClr val="101D35"/>
                </a:solidFill>
                <a:latin typeface="Arial" panose="020B0604020202020204" pitchFamily="34" charset="0"/>
                <a:cs typeface="Arial" panose="020B0604020202020204" pitchFamily="34" charset="0"/>
              </a:rPr>
              <a:t>Test Coordinators: </a:t>
            </a:r>
            <a:r>
              <a:rPr lang="en-US" sz="3000" dirty="0">
                <a:solidFill>
                  <a:srgbClr val="101D35"/>
                </a:solidFill>
                <a:latin typeface="Arial" panose="020B0604020202020204" pitchFamily="34" charset="0"/>
                <a:cs typeface="Arial" panose="020B0604020202020204" pitchFamily="34" charset="0"/>
              </a:rPr>
              <a:t>Assign any accommodations that students may need to try out in the Trial.</a:t>
            </a:r>
          </a:p>
          <a:p>
            <a:pPr marL="514350" lvl="0" indent="-514350">
              <a:buClr>
                <a:srgbClr val="101D35"/>
              </a:buClr>
              <a:buFont typeface="+mj-lt"/>
              <a:buAutoNum type="arabicPeriod"/>
            </a:pPr>
            <a:r>
              <a:rPr lang="en-US" sz="3000" b="1" dirty="0">
                <a:solidFill>
                  <a:srgbClr val="101D35"/>
                </a:solidFill>
                <a:latin typeface="Arial" panose="020B0604020202020204" pitchFamily="34" charset="0"/>
                <a:cs typeface="Arial" panose="020B0604020202020204" pitchFamily="34" charset="0"/>
              </a:rPr>
              <a:t>Test Administrators: </a:t>
            </a:r>
            <a:r>
              <a:rPr lang="en-US" sz="3000" dirty="0">
                <a:solidFill>
                  <a:srgbClr val="101D35"/>
                </a:solidFill>
                <a:latin typeface="Arial" panose="020B0604020202020204" pitchFamily="34" charset="0"/>
                <a:cs typeface="Arial" panose="020B0604020202020204" pitchFamily="34" charset="0"/>
              </a:rPr>
              <a:t>Administer practice tests to students using TestNav and manage those sessions in PAN during testing. </a:t>
            </a:r>
          </a:p>
          <a:p>
            <a:pPr marL="514350" lvl="0" indent="-514350">
              <a:buClr>
                <a:srgbClr val="101D35"/>
              </a:buClr>
              <a:buFont typeface="+mj-lt"/>
              <a:buAutoNum type="arabicPeriod"/>
            </a:pPr>
            <a:r>
              <a:rPr lang="en-US" sz="3000" b="1" dirty="0">
                <a:solidFill>
                  <a:srgbClr val="101D35"/>
                </a:solidFill>
                <a:latin typeface="Arial" panose="020B0604020202020204" pitchFamily="34" charset="0"/>
                <a:cs typeface="Arial" panose="020B0604020202020204" pitchFamily="34" charset="0"/>
              </a:rPr>
              <a:t>MCAS Testing Team: </a:t>
            </a:r>
            <a:r>
              <a:rPr lang="en-US" sz="3000" dirty="0">
                <a:solidFill>
                  <a:srgbClr val="101D35"/>
                </a:solidFill>
                <a:latin typeface="Arial" panose="020B0604020202020204" pitchFamily="34" charset="0"/>
                <a:cs typeface="Arial" panose="020B0604020202020204" pitchFamily="34" charset="0"/>
              </a:rPr>
              <a:t>Conduct follow-up activities and review lessons learned with the test administration team based on your school’s circumstances.</a:t>
            </a:r>
          </a:p>
          <a:p>
            <a:endParaRPr lang="en-US" sz="2800" dirty="0"/>
          </a:p>
          <a:p>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PAN Steps to Prepare for the Infrastructure Trial </a:t>
            </a:r>
          </a:p>
        </p:txBody>
      </p:sp>
      <p:sp>
        <p:nvSpPr>
          <p:cNvPr id="3" name="Content Placeholder 2"/>
          <p:cNvSpPr>
            <a:spLocks noGrp="1"/>
          </p:cNvSpPr>
          <p:nvPr>
            <p:ph idx="4294967295"/>
          </p:nvPr>
        </p:nvSpPr>
        <p:spPr>
          <a:xfrm>
            <a:off x="693419" y="1196975"/>
            <a:ext cx="10965181" cy="5049837"/>
          </a:xfrm>
        </p:spPr>
        <p:txBody>
          <a:bodyPr>
            <a:normAutofit/>
          </a:bodyPr>
          <a:lstStyle/>
          <a:p>
            <a:pPr>
              <a:buClr>
                <a:srgbClr val="101D35"/>
              </a:buClr>
            </a:pPr>
            <a:r>
              <a:rPr lang="en-US" sz="2800" dirty="0">
                <a:latin typeface="Arial" panose="020B0604020202020204" pitchFamily="34" charset="0"/>
                <a:cs typeface="Arial" panose="020B0604020202020204" pitchFamily="34" charset="0"/>
              </a:rPr>
              <a:t>Generating </a:t>
            </a:r>
            <a:r>
              <a:rPr lang="en-US" sz="2800">
                <a:latin typeface="Arial" panose="020B0604020202020204" pitchFamily="34" charset="0"/>
                <a:cs typeface="Arial" panose="020B0604020202020204" pitchFamily="34" charset="0"/>
              </a:rPr>
              <a:t>sample students</a:t>
            </a:r>
          </a:p>
          <a:p>
            <a:pPr>
              <a:buClr>
                <a:srgbClr val="101D35"/>
              </a:buClr>
            </a:pPr>
            <a:r>
              <a:rPr lang="en-US" sz="2800">
                <a:latin typeface="Arial" panose="020B0604020202020204" pitchFamily="34" charset="0"/>
                <a:cs typeface="Arial" panose="020B0604020202020204" pitchFamily="34" charset="0"/>
              </a:rPr>
              <a:t>Creating </a:t>
            </a:r>
            <a:r>
              <a:rPr lang="en-US" sz="2800" dirty="0">
                <a:latin typeface="Arial" panose="020B0604020202020204" pitchFamily="34" charset="0"/>
                <a:cs typeface="Arial" panose="020B0604020202020204" pitchFamily="34" charset="0"/>
              </a:rPr>
              <a:t>PAN Sessions</a:t>
            </a:r>
          </a:p>
          <a:p>
            <a:pPr>
              <a:buClr>
                <a:srgbClr val="101D35"/>
              </a:buClr>
            </a:pPr>
            <a:r>
              <a:rPr lang="en-US" sz="2800" dirty="0">
                <a:latin typeface="Arial" panose="020B0604020202020204" pitchFamily="34" charset="0"/>
                <a:cs typeface="Arial" panose="020B0604020202020204" pitchFamily="34" charset="0"/>
              </a:rPr>
              <a:t>Updating a student record </a:t>
            </a:r>
          </a:p>
          <a:p>
            <a:pPr>
              <a:buClr>
                <a:srgbClr val="101D35"/>
              </a:buClr>
            </a:pPr>
            <a:r>
              <a:rPr lang="en-US" sz="2800" dirty="0">
                <a:latin typeface="Arial" panose="020B0604020202020204" pitchFamily="34" charset="0"/>
                <a:cs typeface="Arial" panose="020B0604020202020204" pitchFamily="34" charset="0"/>
              </a:rPr>
              <a:t>Adding an accommodation to a sample student</a:t>
            </a:r>
          </a:p>
          <a:p>
            <a:pPr>
              <a:buClr>
                <a:srgbClr val="101D35"/>
              </a:buClr>
            </a:pPr>
            <a:r>
              <a:rPr lang="en-US" sz="2800" dirty="0">
                <a:latin typeface="Arial" panose="020B0604020202020204" pitchFamily="34" charset="0"/>
                <a:cs typeface="Arial" panose="020B0604020202020204" pitchFamily="34" charset="0"/>
              </a:rPr>
              <a:t>Adding a student to PAN Session</a:t>
            </a:r>
          </a:p>
          <a:p>
            <a:pPr>
              <a:buClr>
                <a:srgbClr val="101D35"/>
              </a:buClr>
            </a:pPr>
            <a:r>
              <a:rPr lang="en-US" sz="2800" dirty="0">
                <a:latin typeface="Arial" panose="020B0604020202020204" pitchFamily="34" charset="0"/>
                <a:cs typeface="Arial" panose="020B0604020202020204" pitchFamily="34" charset="0"/>
              </a:rPr>
              <a:t>Creating/editing Human Reader/Human Signer Sessions</a:t>
            </a:r>
          </a:p>
          <a:p>
            <a:endParaRPr lang="en-US" sz="2800" dirty="0"/>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 recording of yesterday’s session will be posted to the </a:t>
            </a:r>
            <a:r>
              <a:rPr lang="en-US" sz="2800" dirty="0">
                <a:latin typeface="Arial" panose="020B0604020202020204" pitchFamily="34" charset="0"/>
                <a:cs typeface="Arial" panose="020B0604020202020204" pitchFamily="34" charset="0"/>
                <a:hlinkClick r:id="rId3"/>
              </a:rPr>
              <a:t>MCAS Resource Center</a:t>
            </a:r>
            <a:r>
              <a:rPr lang="en-US" sz="2800" dirty="0">
                <a:latin typeface="Arial" panose="020B0604020202020204" pitchFamily="34" charset="0"/>
                <a:cs typeface="Arial" panose="020B0604020202020204" pitchFamily="34" charset="0"/>
              </a:rPr>
              <a:t> within one week. </a:t>
            </a:r>
          </a:p>
        </p:txBody>
      </p:sp>
    </p:spTree>
    <p:extLst>
      <p:ext uri="{BB962C8B-B14F-4D97-AF65-F5344CB8AC3E}">
        <p14:creationId xmlns:p14="http://schemas.microsoft.com/office/powerpoint/2010/main" val="2577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6" name="Picture 5" descr="Graphical user interface, text, application, email&#10;&#10;Description automatically generated">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1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2. Checklist of Steps: Tasks for Test Coordinators and Test Administrators</a:t>
            </a:r>
          </a:p>
        </p:txBody>
      </p:sp>
    </p:spTree>
    <p:extLst>
      <p:ext uri="{BB962C8B-B14F-4D97-AF65-F5344CB8AC3E}">
        <p14:creationId xmlns:p14="http://schemas.microsoft.com/office/powerpoint/2010/main" val="274431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Overview of Steps for </a:t>
            </a:r>
            <a:r>
              <a:rPr lang="en-US" sz="4000" u="sng">
                <a:solidFill>
                  <a:srgbClr val="3647B6"/>
                </a:solidFill>
                <a:latin typeface="Arial" panose="020B0604020202020204" pitchFamily="34" charset="0"/>
                <a:cs typeface="Arial" panose="020B0604020202020204" pitchFamily="34" charset="0"/>
              </a:rPr>
              <a:t>Test Coordinators</a:t>
            </a:r>
            <a:r>
              <a:rPr lang="en-US" sz="400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822324" y="1122921"/>
            <a:ext cx="10547351" cy="5338762"/>
          </a:xfrm>
        </p:spPr>
        <p:txBody>
          <a:bodyPr>
            <a:normAutofit fontScale="92500" lnSpcReduction="20000"/>
          </a:bodyPr>
          <a:lstStyle/>
          <a:p>
            <a:pPr>
              <a:buClrTx/>
              <a:buFont typeface="Wingdings" panose="05000000000000000000" pitchFamily="2" charset="2"/>
              <a:buChar char="q"/>
            </a:pPr>
            <a:r>
              <a:rPr lang="en-US">
                <a:latin typeface="Arial" panose="020B0604020202020204" pitchFamily="34" charset="0"/>
                <a:cs typeface="Arial" panose="020B0604020202020204" pitchFamily="34" charset="0"/>
              </a:rPr>
              <a:t>View training modules (</a:t>
            </a:r>
            <a:r>
              <a:rPr lang="en-US">
                <a:latin typeface="Arial" panose="020B0604020202020204" pitchFamily="34" charset="0"/>
                <a:cs typeface="Arial" panose="020B0604020202020204" pitchFamily="34" charset="0"/>
                <a:hlinkClick r:id="rId3"/>
              </a:rPr>
              <a:t>mcas.pearsonsupport.com/training/</a:t>
            </a:r>
            <a:r>
              <a:rPr lang="en-US">
                <a:latin typeface="Arial" panose="020B0604020202020204" pitchFamily="34" charset="0"/>
                <a:cs typeface="Arial" panose="020B0604020202020204" pitchFamily="34" charset="0"/>
              </a:rPr>
              <a:t>) </a:t>
            </a:r>
            <a:endParaRPr lang="en-US">
              <a:solidFill>
                <a:schemeClr val="bg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a:latin typeface="Arial" panose="020B0604020202020204" pitchFamily="34" charset="0"/>
                <a:cs typeface="Arial" panose="020B0604020202020204" pitchFamily="34" charset="0"/>
              </a:rPr>
              <a:t>Assemble an Infrastructure Trial team to carry out all the required tasks. </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Identify students who will participate. </a:t>
            </a:r>
          </a:p>
          <a:p>
            <a:pPr lvl="1">
              <a:buClrTx/>
              <a:buFont typeface="Wingdings" panose="05000000000000000000" pitchFamily="2" charset="2"/>
              <a:buChar char="q"/>
            </a:pPr>
            <a:r>
              <a:rPr lang="en-US">
                <a:latin typeface="Arial" panose="020B0604020202020204" pitchFamily="34" charset="0"/>
                <a:cs typeface="Arial" panose="020B0604020202020204" pitchFamily="34" charset="0"/>
              </a:rPr>
              <a:t>It is recommended that schools select the maximum number of staff and students who will be using network resources at the same time, so that the trial approximates the maximum anticipated network load. </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Train all staff involved in the Infrastructure Trial. </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Designate appropriate testing schedule, locations, and devices. </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Consult with the technology coordinator and confirm that all devices meet the technology specifications. </a:t>
            </a:r>
          </a:p>
          <a:p>
            <a:pPr marL="0" indent="0">
              <a:buNone/>
            </a:pPr>
            <a:endParaRPr lang="en-US"/>
          </a:p>
          <a:p>
            <a:endParaRPr lang="en-US"/>
          </a:p>
        </p:txBody>
      </p:sp>
    </p:spTree>
    <p:extLst>
      <p:ext uri="{BB962C8B-B14F-4D97-AF65-F5344CB8AC3E}">
        <p14:creationId xmlns:p14="http://schemas.microsoft.com/office/powerpoint/2010/main" val="151022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Overview of Steps for </a:t>
            </a:r>
            <a:r>
              <a:rPr lang="en-US" sz="4000" u="sng">
                <a:solidFill>
                  <a:srgbClr val="3647B6"/>
                </a:solidFill>
                <a:latin typeface="Arial" panose="020B0604020202020204" pitchFamily="34" charset="0"/>
                <a:cs typeface="Arial" panose="020B0604020202020204" pitchFamily="34" charset="0"/>
              </a:rPr>
              <a:t>Test Coordinators</a:t>
            </a:r>
            <a:r>
              <a:rPr lang="en-US" sz="4000" i="1">
                <a:solidFill>
                  <a:srgbClr val="3647B6"/>
                </a:solidFill>
                <a:latin typeface="Arial" panose="020B0604020202020204" pitchFamily="34" charset="0"/>
                <a:cs typeface="Arial" panose="020B0604020202020204" pitchFamily="34" charset="0"/>
              </a:rPr>
              <a:t> (continued)</a:t>
            </a:r>
            <a:r>
              <a:rPr lang="en-US" sz="400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822324" y="1205070"/>
            <a:ext cx="11369675" cy="5267337"/>
          </a:xfrm>
        </p:spPr>
        <p:txBody>
          <a:bodyPr>
            <a:normAutofit fontScale="85000" lnSpcReduction="10000"/>
          </a:bodyPr>
          <a:lstStyle/>
          <a:p>
            <a:pPr>
              <a:buClrTx/>
              <a:buFont typeface="Wingdings" panose="05000000000000000000" pitchFamily="2" charset="2"/>
              <a:buChar char="q"/>
            </a:pPr>
            <a:r>
              <a:rPr lang="en-US">
                <a:latin typeface="Arial" panose="020B0604020202020204" pitchFamily="34" charset="0"/>
                <a:cs typeface="Arial" panose="020B0604020202020204" pitchFamily="34" charset="0"/>
              </a:rPr>
              <a:t>Generate sample students.</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Edit student records (if needed).</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Assign student tests.</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Create/Edit PAN Sessions.</a:t>
            </a:r>
          </a:p>
          <a:p>
            <a:pPr marL="0" indent="0">
              <a:buClrTx/>
              <a:buNone/>
            </a:pPr>
            <a:endParaRPr lang="en-US" sz="2100">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a:latin typeface="Arial" panose="020B0604020202020204" pitchFamily="34" charset="0"/>
                <a:cs typeface="Arial" panose="020B0604020202020204" pitchFamily="34" charset="0"/>
              </a:rPr>
              <a:t>Prepare/Start PAN Sessions.</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Print student testing tickets, and print proctor testing tickets for students in Human Read-Aloud and Human Signer PAN Sessions. </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Mark tests complete.</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Stop PAN Sessions.</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Convene your team prior to operational testing to resolve any issues you encountered. </a:t>
            </a:r>
          </a:p>
          <a:p>
            <a:pPr marL="0" indent="0">
              <a:buNone/>
            </a:pPr>
            <a:endParaRPr lang="en-US"/>
          </a:p>
          <a:p>
            <a:endParaRPr lang="en-US"/>
          </a:p>
        </p:txBody>
      </p:sp>
      <p:sp>
        <p:nvSpPr>
          <p:cNvPr id="4" name="Rectangle 3">
            <a:extLst>
              <a:ext uri="{FF2B5EF4-FFF2-40B4-BE49-F238E27FC236}">
                <a16:creationId xmlns:a16="http://schemas.microsoft.com/office/drawing/2014/main" id="{347DA121-DE10-4EAB-BA76-141E0D015B84}"/>
              </a:ext>
            </a:extLst>
          </p:cNvPr>
          <p:cNvSpPr/>
          <p:nvPr/>
        </p:nvSpPr>
        <p:spPr>
          <a:xfrm>
            <a:off x="621030" y="1135055"/>
            <a:ext cx="7212330" cy="17862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574651-41E6-42D9-9FC3-93A29D21A79B}"/>
              </a:ext>
            </a:extLst>
          </p:cNvPr>
          <p:cNvSpPr/>
          <p:nvPr/>
        </p:nvSpPr>
        <p:spPr>
          <a:xfrm>
            <a:off x="617221" y="3283894"/>
            <a:ext cx="11487150" cy="2899565"/>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6" name="TextBox 5">
            <a:extLst>
              <a:ext uri="{FF2B5EF4-FFF2-40B4-BE49-F238E27FC236}">
                <a16:creationId xmlns:a16="http://schemas.microsoft.com/office/drawing/2014/main" id="{C1653AEE-7821-4E42-ABFE-0A41233749F4}"/>
              </a:ext>
            </a:extLst>
          </p:cNvPr>
          <p:cNvSpPr txBox="1"/>
          <p:nvPr/>
        </p:nvSpPr>
        <p:spPr>
          <a:xfrm>
            <a:off x="8435657" y="674541"/>
            <a:ext cx="3325813" cy="1815882"/>
          </a:xfrm>
          <a:prstGeom prst="rect">
            <a:avLst/>
          </a:prstGeom>
          <a:noFill/>
          <a:ln w="19050">
            <a:solidFill>
              <a:schemeClr val="tx1"/>
            </a:solidFill>
          </a:ln>
        </p:spPr>
        <p:txBody>
          <a:bodyPr wrap="square" rtlCol="0">
            <a:spAutoFit/>
          </a:bodyPr>
          <a:lstStyle/>
          <a:p>
            <a:pPr marL="342900" indent="-342900">
              <a:buFont typeface="Wingdings" panose="05000000000000000000" pitchFamily="2" charset="2"/>
              <a:buChar char="§"/>
            </a:pPr>
            <a:r>
              <a:rPr lang="en-US" sz="2800">
                <a:solidFill>
                  <a:srgbClr val="FF0000"/>
                </a:solidFill>
                <a:latin typeface="Arial" panose="020B0604020202020204" pitchFamily="34" charset="0"/>
                <a:cs typeface="Arial" panose="020B0604020202020204" pitchFamily="34" charset="0"/>
              </a:rPr>
              <a:t>Covered during Part I (yesterday)</a:t>
            </a:r>
          </a:p>
          <a:p>
            <a:pPr marL="342900" indent="-342900">
              <a:buFont typeface="Wingdings" panose="05000000000000000000" pitchFamily="2" charset="2"/>
              <a:buChar char="§"/>
            </a:pPr>
            <a:r>
              <a:rPr lang="en-US" sz="2800">
                <a:solidFill>
                  <a:srgbClr val="7030A0"/>
                </a:solidFill>
                <a:latin typeface="Arial" panose="020B0604020202020204" pitchFamily="34" charset="0"/>
                <a:cs typeface="Arial" panose="020B0604020202020204" pitchFamily="34" charset="0"/>
              </a:rPr>
              <a:t>Covered during Part II (today)</a:t>
            </a:r>
          </a:p>
        </p:txBody>
      </p:sp>
    </p:spTree>
    <p:extLst>
      <p:ext uri="{BB962C8B-B14F-4D97-AF65-F5344CB8AC3E}">
        <p14:creationId xmlns:p14="http://schemas.microsoft.com/office/powerpoint/2010/main" val="119028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Overview of Steps for </a:t>
            </a:r>
            <a:r>
              <a:rPr lang="en-US" sz="4000" u="sng">
                <a:solidFill>
                  <a:srgbClr val="3647B6"/>
                </a:solidFill>
                <a:latin typeface="Arial" panose="020B0604020202020204" pitchFamily="34" charset="0"/>
                <a:cs typeface="Arial" panose="020B0604020202020204" pitchFamily="34" charset="0"/>
              </a:rPr>
              <a:t>Test Administrators</a:t>
            </a:r>
            <a:r>
              <a:rPr lang="en-US" sz="4000">
                <a:solidFill>
                  <a:srgbClr val="3647B6"/>
                </a:solidFill>
                <a:latin typeface="Arial" panose="020B0604020202020204" pitchFamily="34" charset="0"/>
                <a:cs typeface="Arial" panose="020B0604020202020204" pitchFamily="34" charset="0"/>
              </a:rPr>
              <a:t>	</a:t>
            </a:r>
          </a:p>
        </p:txBody>
      </p:sp>
      <p:sp>
        <p:nvSpPr>
          <p:cNvPr id="3" name="Content Placeholder 2"/>
          <p:cNvSpPr>
            <a:spLocks noGrp="1"/>
          </p:cNvSpPr>
          <p:nvPr>
            <p:ph idx="4294967295"/>
          </p:nvPr>
        </p:nvSpPr>
        <p:spPr>
          <a:xfrm>
            <a:off x="822325" y="1230313"/>
            <a:ext cx="11369675" cy="5049837"/>
          </a:xfrm>
        </p:spPr>
        <p:txBody>
          <a:bodyPr>
            <a:normAutofit/>
          </a:bodyPr>
          <a:lstStyle/>
          <a:p>
            <a:pPr>
              <a:buClrTx/>
              <a:buFont typeface="Wingdings" panose="05000000000000000000" pitchFamily="2" charset="2"/>
              <a:buChar char="q"/>
            </a:pPr>
            <a:r>
              <a:rPr lang="en-US">
                <a:latin typeface="Arial" panose="020B0604020202020204" pitchFamily="34" charset="0"/>
                <a:cs typeface="Arial" panose="020B0604020202020204" pitchFamily="34" charset="0"/>
              </a:rPr>
              <a:t>View training modules (</a:t>
            </a:r>
            <a:r>
              <a:rPr lang="en-US">
                <a:latin typeface="Arial" panose="020B0604020202020204" pitchFamily="34" charset="0"/>
                <a:cs typeface="Arial" panose="020B0604020202020204" pitchFamily="34" charset="0"/>
                <a:hlinkClick r:id="rId3"/>
              </a:rPr>
              <a:t>mcas.pearsonsupport.com/training/</a:t>
            </a:r>
            <a:r>
              <a:rPr lang="en-US">
                <a:latin typeface="Arial" panose="020B0604020202020204" pitchFamily="34" charset="0"/>
                <a:cs typeface="Arial" panose="020B0604020202020204" pitchFamily="34" charset="0"/>
              </a:rPr>
              <a:t>)</a:t>
            </a:r>
            <a:endParaRPr lang="en-US" sz="800">
              <a:solidFill>
                <a:schemeClr val="bg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a:latin typeface="Arial" panose="020B0604020202020204" pitchFamily="34" charset="0"/>
                <a:cs typeface="Arial" panose="020B0604020202020204" pitchFamily="34" charset="0"/>
              </a:rPr>
              <a:t>Confirm students have the correct test form assigned by using the Session Student Roster (recommended) </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Start, Stop, and Resume student tests in PAN</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Lock and Unlock PAN Sessions</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Monitor student progress in the PAN Sessions</a:t>
            </a:r>
          </a:p>
          <a:p>
            <a:pPr>
              <a:buClrTx/>
              <a:buFont typeface="Wingdings" panose="05000000000000000000" pitchFamily="2" charset="2"/>
              <a:buChar char="q"/>
            </a:pPr>
            <a:r>
              <a:rPr lang="en-US">
                <a:latin typeface="Arial" panose="020B0604020202020204" pitchFamily="34" charset="0"/>
                <a:cs typeface="Arial" panose="020B0604020202020204" pitchFamily="34" charset="0"/>
              </a:rPr>
              <a:t>Close down testing devices</a:t>
            </a:r>
          </a:p>
          <a:p>
            <a:endParaRPr lang="en-US"/>
          </a:p>
        </p:txBody>
      </p:sp>
      <p:sp>
        <p:nvSpPr>
          <p:cNvPr id="4" name="Rectangle 3">
            <a:extLst>
              <a:ext uri="{FF2B5EF4-FFF2-40B4-BE49-F238E27FC236}">
                <a16:creationId xmlns:a16="http://schemas.microsoft.com/office/drawing/2014/main" id="{8E4F505F-EE09-4BFA-9C2C-F2C1ED32CDAC}"/>
              </a:ext>
            </a:extLst>
          </p:cNvPr>
          <p:cNvSpPr/>
          <p:nvPr/>
        </p:nvSpPr>
        <p:spPr>
          <a:xfrm>
            <a:off x="822325" y="1771650"/>
            <a:ext cx="10744835" cy="337185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endParaRPr lang="en-US"/>
          </a:p>
        </p:txBody>
      </p:sp>
      <p:sp>
        <p:nvSpPr>
          <p:cNvPr id="5" name="TextBox 4">
            <a:extLst>
              <a:ext uri="{FF2B5EF4-FFF2-40B4-BE49-F238E27FC236}">
                <a16:creationId xmlns:a16="http://schemas.microsoft.com/office/drawing/2014/main" id="{7FA33862-7269-453E-974D-95409CF6BA10}"/>
              </a:ext>
            </a:extLst>
          </p:cNvPr>
          <p:cNvSpPr txBox="1"/>
          <p:nvPr/>
        </p:nvSpPr>
        <p:spPr>
          <a:xfrm>
            <a:off x="4305301" y="5587981"/>
            <a:ext cx="5844858" cy="954107"/>
          </a:xfrm>
          <a:prstGeom prst="rect">
            <a:avLst/>
          </a:prstGeom>
          <a:noFill/>
          <a:ln w="19050">
            <a:solidFill>
              <a:schemeClr val="tx1"/>
            </a:solidFill>
          </a:ln>
        </p:spPr>
        <p:txBody>
          <a:bodyPr wrap="square" rtlCol="0">
            <a:spAutoFit/>
          </a:bodyPr>
          <a:lstStyle/>
          <a:p>
            <a:pPr marL="342900" indent="-342900">
              <a:buFont typeface="Wingdings" panose="05000000000000000000" pitchFamily="2" charset="2"/>
              <a:buChar char="§"/>
            </a:pPr>
            <a:r>
              <a:rPr lang="en-US" sz="2800">
                <a:solidFill>
                  <a:srgbClr val="FF0000"/>
                </a:solidFill>
                <a:latin typeface="Arial" panose="020B0604020202020204" pitchFamily="34" charset="0"/>
                <a:cs typeface="Arial" panose="020B0604020202020204" pitchFamily="34" charset="0"/>
              </a:rPr>
              <a:t>Covered during Part I (yesterday)</a:t>
            </a:r>
          </a:p>
          <a:p>
            <a:pPr marL="342900" indent="-342900">
              <a:buFont typeface="Wingdings" panose="05000000000000000000" pitchFamily="2" charset="2"/>
              <a:buChar char="§"/>
            </a:pPr>
            <a:r>
              <a:rPr lang="en-US" sz="2800">
                <a:solidFill>
                  <a:srgbClr val="7030A0"/>
                </a:solidFill>
                <a:latin typeface="Arial" panose="020B0604020202020204" pitchFamily="34" charset="0"/>
                <a:cs typeface="Arial" panose="020B0604020202020204" pitchFamily="34" charset="0"/>
              </a:rPr>
              <a:t>Covered during Part II (today)</a:t>
            </a:r>
          </a:p>
        </p:txBody>
      </p:sp>
    </p:spTree>
    <p:extLst>
      <p:ext uri="{BB962C8B-B14F-4D97-AF65-F5344CB8AC3E}">
        <p14:creationId xmlns:p14="http://schemas.microsoft.com/office/powerpoint/2010/main" val="4089686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301-804D-42BB-BF10-BE87E0E0E254}"/>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a:t>
            </a:r>
          </a:p>
        </p:txBody>
      </p:sp>
      <p:sp>
        <p:nvSpPr>
          <p:cNvPr id="3" name="Content Placeholder 2">
            <a:extLst>
              <a:ext uri="{FF2B5EF4-FFF2-40B4-BE49-F238E27FC236}">
                <a16:creationId xmlns:a16="http://schemas.microsoft.com/office/drawing/2014/main" id="{BEF712BD-8C49-46AF-BA51-DFE297414300}"/>
              </a:ext>
            </a:extLst>
          </p:cNvPr>
          <p:cNvSpPr>
            <a:spLocks noGrp="1"/>
          </p:cNvSpPr>
          <p:nvPr>
            <p:ph idx="4294967295"/>
          </p:nvPr>
        </p:nvSpPr>
        <p:spPr>
          <a:xfrm>
            <a:off x="822325" y="1218883"/>
            <a:ext cx="11369675" cy="5049837"/>
          </a:xfrm>
        </p:spPr>
        <p:txBody>
          <a:bodyPr/>
          <a:lstStyle/>
          <a:p>
            <a:pPr>
              <a:buClrTx/>
            </a:pPr>
            <a:r>
              <a:rPr lang="en-US" dirty="0">
                <a:latin typeface="Arial" panose="020B0604020202020204" pitchFamily="34" charset="0"/>
                <a:cs typeface="Arial" panose="020B0604020202020204" pitchFamily="34" charset="0"/>
              </a:rPr>
              <a:t>Prepare Sessions</a:t>
            </a:r>
          </a:p>
          <a:p>
            <a:pPr>
              <a:buClrTx/>
            </a:pPr>
            <a:r>
              <a:rPr lang="en-US" dirty="0">
                <a:latin typeface="Arial" panose="020B0604020202020204" pitchFamily="34" charset="0"/>
                <a:cs typeface="Arial" panose="020B0604020202020204" pitchFamily="34" charset="0"/>
              </a:rPr>
              <a:t>Start PAN Sessions</a:t>
            </a:r>
          </a:p>
          <a:p>
            <a:pPr>
              <a:buClrTx/>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4378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Shannon Cullen, Test Administration Coordinator</a:t>
            </a:r>
          </a:p>
          <a:p>
            <a:pPr marL="0" indent="0">
              <a:buClrTx/>
              <a:buNone/>
            </a:pPr>
            <a:r>
              <a:rPr lang="en-US" sz="2800" dirty="0">
                <a:solidFill>
                  <a:srgbClr val="101D35"/>
                </a:solidFill>
                <a:latin typeface="Arial" panose="020B0604020202020204" pitchFamily="34" charset="0"/>
                <a:cs typeface="Arial" panose="020B0604020202020204" pitchFamily="34" charset="0"/>
              </a:rPr>
              <a:t>Joseph Henkelman, Pearson Technical Support</a:t>
            </a:r>
          </a:p>
          <a:p>
            <a:pPr marL="0" indent="0">
              <a:buClrTx/>
              <a:buNone/>
            </a:pPr>
            <a:r>
              <a:rPr lang="en-US" sz="2800" dirty="0">
                <a:solidFill>
                  <a:srgbClr val="101D35"/>
                </a:solidFill>
                <a:latin typeface="Arial" panose="020B0604020202020204" pitchFamily="34" charset="0"/>
                <a:cs typeface="Arial" panose="020B0604020202020204" pitchFamily="34" charset="0"/>
              </a:rPr>
              <a:t>Matthew Ingles, Pearson Customer Support</a:t>
            </a:r>
          </a:p>
          <a:p>
            <a:pPr marL="0" indent="0">
              <a:buClrTx/>
              <a:buNone/>
            </a:pPr>
            <a:endParaRPr lang="en-US" sz="2800" dirty="0">
              <a:solidFill>
                <a:srgbClr val="101D35"/>
              </a:solidFill>
              <a:latin typeface="Arial" panose="020B0604020202020204" pitchFamily="34" charset="0"/>
              <a:cs typeface="Arial" panose="020B0604020202020204" pitchFamily="34" charset="0"/>
            </a:endParaRPr>
          </a:p>
          <a:p>
            <a:pPr marL="0" indent="0">
              <a:buClrTx/>
              <a:buNone/>
            </a:pPr>
            <a:endParaRPr lang="en-US" sz="2800" dirty="0">
              <a:solidFill>
                <a:srgbClr val="101D35"/>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Prepare/Start PAN Sessions</a:t>
            </a:r>
          </a:p>
        </p:txBody>
      </p:sp>
      <p:sp>
        <p:nvSpPr>
          <p:cNvPr id="3" name="Content Placeholder 2"/>
          <p:cNvSpPr>
            <a:spLocks noGrp="1"/>
          </p:cNvSpPr>
          <p:nvPr>
            <p:ph idx="4294967295"/>
          </p:nvPr>
        </p:nvSpPr>
        <p:spPr>
          <a:xfrm>
            <a:off x="822326" y="1230313"/>
            <a:ext cx="9817966" cy="5049837"/>
          </a:xfrm>
        </p:spPr>
        <p:txBody>
          <a:bodyPr>
            <a:normAutofit/>
          </a:bodyPr>
          <a:lstStyle/>
          <a:p>
            <a:pPr>
              <a:buClrTx/>
            </a:pPr>
            <a:r>
              <a:rPr lang="en-US" sz="3600" dirty="0">
                <a:latin typeface="Arial" panose="020B0604020202020204" pitchFamily="34" charset="0"/>
                <a:cs typeface="Arial" panose="020B0604020202020204" pitchFamily="34" charset="0"/>
              </a:rPr>
              <a:t>Note: During </a:t>
            </a:r>
            <a:r>
              <a:rPr lang="en-US" sz="3600" b="1" dirty="0">
                <a:latin typeface="Arial" panose="020B0604020202020204" pitchFamily="34" charset="0"/>
                <a:cs typeface="Arial" panose="020B0604020202020204" pitchFamily="34" charset="0"/>
              </a:rPr>
              <a:t>operational/live</a:t>
            </a:r>
            <a:r>
              <a:rPr lang="en-US" sz="3600" dirty="0">
                <a:latin typeface="Arial" panose="020B0604020202020204" pitchFamily="34" charset="0"/>
                <a:cs typeface="Arial" panose="020B0604020202020204" pitchFamily="34" charset="0"/>
              </a:rPr>
              <a:t> testing, schools should plan to prepare and start PAN Sessions according to the following timeline: </a:t>
            </a:r>
          </a:p>
          <a:p>
            <a:pPr lvl="1">
              <a:buClrTx/>
              <a:buFont typeface="Arial" panose="020B0604020202020204" pitchFamily="34" charset="0"/>
              <a:buChar char="•"/>
            </a:pPr>
            <a:r>
              <a:rPr lang="en-US" sz="3200" dirty="0">
                <a:latin typeface="Arial" panose="020B0604020202020204" pitchFamily="34" charset="0"/>
                <a:cs typeface="Arial" panose="020B0604020202020204" pitchFamily="34" charset="0"/>
              </a:rPr>
              <a:t>Prepare PAN Sessions up to two days prior to testing</a:t>
            </a:r>
          </a:p>
          <a:p>
            <a:pPr lvl="1">
              <a:buClrTx/>
              <a:buFont typeface="Arial" panose="020B0604020202020204" pitchFamily="34" charset="0"/>
              <a:buChar char="•"/>
            </a:pPr>
            <a:r>
              <a:rPr lang="en-US" sz="3200" dirty="0">
                <a:latin typeface="Arial" panose="020B0604020202020204" pitchFamily="34" charset="0"/>
                <a:cs typeface="Arial" panose="020B0604020202020204" pitchFamily="34" charset="0"/>
              </a:rPr>
              <a:t>Start PAN Sessions no more than one day prior to testing</a:t>
            </a:r>
            <a:br>
              <a:rPr lang="en-US" dirty="0"/>
            </a:br>
            <a:endParaRPr lang="en-US" dirty="0"/>
          </a:p>
        </p:txBody>
      </p:sp>
    </p:spTree>
    <p:extLst>
      <p:ext uri="{BB962C8B-B14F-4D97-AF65-F5344CB8AC3E}">
        <p14:creationId xmlns:p14="http://schemas.microsoft.com/office/powerpoint/2010/main" val="104496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Prepare PAN Sessions</a:t>
            </a:r>
          </a:p>
        </p:txBody>
      </p:sp>
      <p:sp>
        <p:nvSpPr>
          <p:cNvPr id="3" name="Content Placeholder 2"/>
          <p:cNvSpPr>
            <a:spLocks noGrp="1"/>
          </p:cNvSpPr>
          <p:nvPr>
            <p:ph idx="4294967295"/>
          </p:nvPr>
        </p:nvSpPr>
        <p:spPr>
          <a:xfrm>
            <a:off x="822325" y="1131461"/>
            <a:ext cx="10625488" cy="5049837"/>
          </a:xfrm>
        </p:spPr>
        <p:txBody>
          <a:bodyPr/>
          <a:lstStyle/>
          <a:p>
            <a:pPr>
              <a:buClrTx/>
            </a:pPr>
            <a:r>
              <a:rPr lang="en-US" sz="2600" dirty="0">
                <a:latin typeface="Arial" panose="020B0604020202020204" pitchFamily="34" charset="0"/>
                <a:cs typeface="Arial" panose="020B0604020202020204" pitchFamily="34" charset="0"/>
              </a:rPr>
              <a:t>PAN Sessions must be prepared by the test coordinator before they can be started. This step assigns the test forms to the students. </a:t>
            </a:r>
          </a:p>
          <a:p>
            <a:pPr>
              <a:buClrTx/>
            </a:pPr>
            <a:r>
              <a:rPr lang="en-US" sz="2600" b="1" dirty="0">
                <a:latin typeface="Arial" panose="020B0604020202020204" pitchFamily="34" charset="0"/>
                <a:cs typeface="Arial" panose="020B0604020202020204" pitchFamily="34" charset="0"/>
              </a:rPr>
              <a:t>Testing </a:t>
            </a:r>
            <a:r>
              <a:rPr lang="en-US" sz="2600" dirty="0">
                <a:latin typeface="Arial" panose="020B0604020202020204" pitchFamily="34" charset="0"/>
                <a:cs typeface="Arial" panose="020B0604020202020204" pitchFamily="34" charset="0"/>
              </a:rPr>
              <a:t>&gt; </a:t>
            </a:r>
            <a:r>
              <a:rPr lang="en-US" sz="2600" b="1" dirty="0">
                <a:latin typeface="Arial" panose="020B0604020202020204" pitchFamily="34" charset="0"/>
                <a:cs typeface="Arial" panose="020B0604020202020204" pitchFamily="34" charset="0"/>
              </a:rPr>
              <a:t>Students in Sessions</a:t>
            </a:r>
            <a:r>
              <a:rPr lang="en-US" sz="2600" dirty="0">
                <a:latin typeface="Arial" panose="020B0604020202020204" pitchFamily="34" charset="0"/>
                <a:cs typeface="Arial" panose="020B0604020202020204" pitchFamily="34" charset="0"/>
              </a:rPr>
              <a:t> &gt; Find the PAN Session and select the checkbox to see the </a:t>
            </a:r>
            <a:r>
              <a:rPr lang="en-US" sz="2600" b="1" dirty="0">
                <a:latin typeface="Arial" panose="020B0604020202020204" pitchFamily="34" charset="0"/>
                <a:cs typeface="Arial" panose="020B0604020202020204" pitchFamily="34" charset="0"/>
              </a:rPr>
              <a:t>Session Details</a:t>
            </a:r>
            <a:r>
              <a:rPr lang="en-US" sz="2600" dirty="0">
                <a:latin typeface="Arial" panose="020B0604020202020204" pitchFamily="34" charset="0"/>
                <a:cs typeface="Arial" panose="020B0604020202020204" pitchFamily="34" charset="0"/>
              </a:rPr>
              <a:t> screen. Click the blue </a:t>
            </a:r>
            <a:r>
              <a:rPr lang="en-US" sz="2600" b="1" dirty="0">
                <a:latin typeface="Arial" panose="020B0604020202020204" pitchFamily="34" charset="0"/>
                <a:cs typeface="Arial" panose="020B0604020202020204" pitchFamily="34" charset="0"/>
              </a:rPr>
              <a:t>Prepare Session </a:t>
            </a:r>
            <a:r>
              <a:rPr lang="en-US" sz="2600" dirty="0">
                <a:latin typeface="Arial" panose="020B0604020202020204" pitchFamily="34" charset="0"/>
                <a:cs typeface="Arial" panose="020B0604020202020204" pitchFamily="34" charset="0"/>
              </a:rPr>
              <a:t>button.  </a:t>
            </a:r>
            <a:endParaRPr lang="en-US" sz="2600" b="1" dirty="0">
              <a:latin typeface="Arial" panose="020B0604020202020204" pitchFamily="34" charset="0"/>
              <a:cs typeface="Arial" panose="020B0604020202020204" pitchFamily="34" charset="0"/>
            </a:endParaRPr>
          </a:p>
        </p:txBody>
      </p:sp>
      <p:pic>
        <p:nvPicPr>
          <p:cNvPr id="6" name="Picture 5" descr="Screenshot of where and how to Prepare PAN Sessions">
            <a:extLst>
              <a:ext uri="{FF2B5EF4-FFF2-40B4-BE49-F238E27FC236}">
                <a16:creationId xmlns:a16="http://schemas.microsoft.com/office/drawing/2014/main" id="{C7598E0F-A4BE-495E-9524-1253166E2FA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11530" y="3282703"/>
            <a:ext cx="11270598" cy="26729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Start the PAN Session</a:t>
            </a:r>
          </a:p>
        </p:txBody>
      </p:sp>
      <p:sp>
        <p:nvSpPr>
          <p:cNvPr id="3" name="Content Placeholder 2"/>
          <p:cNvSpPr>
            <a:spLocks noGrp="1"/>
          </p:cNvSpPr>
          <p:nvPr>
            <p:ph idx="4294967295"/>
          </p:nvPr>
        </p:nvSpPr>
        <p:spPr>
          <a:xfrm>
            <a:off x="822326" y="1230313"/>
            <a:ext cx="10233602" cy="5049837"/>
          </a:xfrm>
        </p:spPr>
        <p:txBody>
          <a:bodyPr/>
          <a:lstStyle/>
          <a:p>
            <a:pPr>
              <a:buClrTx/>
            </a:pPr>
            <a:r>
              <a:rPr lang="en-US" dirty="0">
                <a:latin typeface="Arial" panose="020B0604020202020204" pitchFamily="34" charset="0"/>
                <a:cs typeface="Arial" panose="020B0604020202020204" pitchFamily="34" charset="0"/>
              </a:rPr>
              <a:t>After you have prepared your PAN Session, you will see a green </a:t>
            </a:r>
            <a:r>
              <a:rPr lang="en-US" b="1" dirty="0">
                <a:latin typeface="Arial" panose="020B0604020202020204" pitchFamily="34" charset="0"/>
                <a:cs typeface="Arial" panose="020B0604020202020204" pitchFamily="34" charset="0"/>
              </a:rPr>
              <a:t>Start Session</a:t>
            </a:r>
            <a:r>
              <a:rPr lang="en-US" dirty="0">
                <a:latin typeface="Arial" panose="020B0604020202020204" pitchFamily="34" charset="0"/>
                <a:cs typeface="Arial" panose="020B0604020202020204" pitchFamily="34" charset="0"/>
              </a:rPr>
              <a:t> button on the </a:t>
            </a:r>
            <a:r>
              <a:rPr lang="en-US" b="1" dirty="0">
                <a:latin typeface="Arial" panose="020B0604020202020204" pitchFamily="34" charset="0"/>
                <a:cs typeface="Arial" panose="020B0604020202020204" pitchFamily="34" charset="0"/>
              </a:rPr>
              <a:t>Students in Sessions </a:t>
            </a:r>
            <a:r>
              <a:rPr lang="en-US" dirty="0">
                <a:latin typeface="Arial" panose="020B0604020202020204" pitchFamily="34" charset="0"/>
                <a:cs typeface="Arial" panose="020B0604020202020204" pitchFamily="34" charset="0"/>
              </a:rPr>
              <a:t>page. Click that to start the PAN Session.  </a:t>
            </a:r>
          </a:p>
          <a:p>
            <a:pPr>
              <a:buClrTx/>
            </a:pPr>
            <a:r>
              <a:rPr lang="en-US" dirty="0">
                <a:latin typeface="Arial" panose="020B0604020202020204" pitchFamily="34" charset="0"/>
                <a:cs typeface="Arial" panose="020B0604020202020204" pitchFamily="34" charset="0"/>
              </a:rPr>
              <a:t>Once started, a Session cannot be stopped until all students are in </a:t>
            </a:r>
            <a:r>
              <a:rPr lang="en-US" b="1" dirty="0">
                <a:latin typeface="Arial" panose="020B0604020202020204" pitchFamily="34" charset="0"/>
                <a:cs typeface="Arial" panose="020B0604020202020204" pitchFamily="34" charset="0"/>
              </a:rPr>
              <a:t>Complete</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Marked Complete</a:t>
            </a:r>
            <a:r>
              <a:rPr lang="en-US" dirty="0">
                <a:latin typeface="Arial" panose="020B0604020202020204" pitchFamily="34" charset="0"/>
                <a:cs typeface="Arial" panose="020B0604020202020204" pitchFamily="34" charset="0"/>
              </a:rPr>
              <a:t> status.  </a:t>
            </a:r>
          </a:p>
        </p:txBody>
      </p:sp>
      <p:pic>
        <p:nvPicPr>
          <p:cNvPr id="5" name="Picture 4" descr="Screenshot of where and how to Start PAN Sessions">
            <a:extLst>
              <a:ext uri="{FF2B5EF4-FFF2-40B4-BE49-F238E27FC236}">
                <a16:creationId xmlns:a16="http://schemas.microsoft.com/office/drawing/2014/main" id="{0BFAE349-4015-4C66-DF47-88FB8DBB83B4}"/>
              </a:ext>
            </a:extLst>
          </p:cNvPr>
          <p:cNvPicPr>
            <a:picLocks noChangeAspect="1"/>
          </p:cNvPicPr>
          <p:nvPr/>
        </p:nvPicPr>
        <p:blipFill>
          <a:blip r:embed="rId2"/>
          <a:stretch>
            <a:fillRect/>
          </a:stretch>
        </p:blipFill>
        <p:spPr>
          <a:xfrm>
            <a:off x="822325" y="4238055"/>
            <a:ext cx="10757452" cy="18731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301-804D-42BB-BF10-BE87E0E0E254}"/>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a:t>
            </a:r>
          </a:p>
        </p:txBody>
      </p:sp>
      <p:sp>
        <p:nvSpPr>
          <p:cNvPr id="3" name="Content Placeholder 2">
            <a:extLst>
              <a:ext uri="{FF2B5EF4-FFF2-40B4-BE49-F238E27FC236}">
                <a16:creationId xmlns:a16="http://schemas.microsoft.com/office/drawing/2014/main" id="{BEF712BD-8C49-46AF-BA51-DFE297414300}"/>
              </a:ext>
            </a:extLst>
          </p:cNvPr>
          <p:cNvSpPr>
            <a:spLocks noGrp="1"/>
          </p:cNvSpPr>
          <p:nvPr>
            <p:ph idx="4294967295"/>
          </p:nvPr>
        </p:nvSpPr>
        <p:spPr>
          <a:xfrm>
            <a:off x="822325" y="1230313"/>
            <a:ext cx="11369675" cy="5049837"/>
          </a:xfrm>
        </p:spPr>
        <p:txBody>
          <a:bodyPr/>
          <a:lstStyle/>
          <a:p>
            <a:pPr>
              <a:buClrTx/>
            </a:pPr>
            <a:r>
              <a:rPr lang="en-US">
                <a:latin typeface="Arial" panose="020B0604020202020204" pitchFamily="34" charset="0"/>
                <a:cs typeface="Arial" panose="020B0604020202020204" pitchFamily="34" charset="0"/>
              </a:rPr>
              <a:t>Accessing Session Student Roster</a:t>
            </a:r>
          </a:p>
          <a:p>
            <a:pPr>
              <a:buClrTx/>
            </a:pPr>
            <a:r>
              <a:rPr lang="en-US">
                <a:latin typeface="Arial" panose="020B0604020202020204" pitchFamily="34" charset="0"/>
                <a:cs typeface="Arial" panose="020B0604020202020204" pitchFamily="34" charset="0"/>
              </a:rPr>
              <a:t>Printing Testing Tickets</a:t>
            </a:r>
          </a:p>
          <a:p>
            <a:pPr>
              <a:buClrTx/>
            </a:pPr>
            <a:r>
              <a:rPr lang="en-US">
                <a:latin typeface="Arial" panose="020B0604020202020204" pitchFamily="34" charset="0"/>
                <a:cs typeface="Arial" panose="020B0604020202020204" pitchFamily="34" charset="0"/>
              </a:rPr>
              <a:t>Student Testing Ticket vs. Proctor Testing Ticket</a:t>
            </a:r>
          </a:p>
          <a:p>
            <a:endParaRPr lang="en-US"/>
          </a:p>
        </p:txBody>
      </p:sp>
    </p:spTree>
    <p:extLst>
      <p:ext uri="{BB962C8B-B14F-4D97-AF65-F5344CB8AC3E}">
        <p14:creationId xmlns:p14="http://schemas.microsoft.com/office/powerpoint/2010/main" val="282335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Session Student Roster</a:t>
            </a:r>
          </a:p>
        </p:txBody>
      </p:sp>
      <p:sp>
        <p:nvSpPr>
          <p:cNvPr id="3" name="Content Placeholder 2"/>
          <p:cNvSpPr>
            <a:spLocks noGrp="1"/>
          </p:cNvSpPr>
          <p:nvPr>
            <p:ph idx="4294967295"/>
          </p:nvPr>
        </p:nvSpPr>
        <p:spPr>
          <a:xfrm>
            <a:off x="822325" y="1131461"/>
            <a:ext cx="10625488" cy="5049837"/>
          </a:xfrm>
        </p:spPr>
        <p:txBody>
          <a:bodyPr/>
          <a:lstStyle/>
          <a:p>
            <a:pPr>
              <a:buClrTx/>
            </a:pPr>
            <a:r>
              <a:rPr lang="en-US" sz="2600" dirty="0">
                <a:latin typeface="Arial" panose="020B0604020202020204" pitchFamily="34" charset="0"/>
                <a:cs typeface="Arial" panose="020B0604020202020204" pitchFamily="34" charset="0"/>
              </a:rPr>
              <a:t>The Session Student Roster is available in PAN. </a:t>
            </a:r>
          </a:p>
          <a:p>
            <a:pPr>
              <a:buClrTx/>
            </a:pPr>
            <a:r>
              <a:rPr lang="en-US" sz="2600" dirty="0">
                <a:latin typeface="Arial" panose="020B0604020202020204" pitchFamily="34" charset="0"/>
                <a:cs typeface="Arial" panose="020B0604020202020204" pitchFamily="34" charset="0"/>
              </a:rPr>
              <a:t>After Sessions have been prepared, test administrators should review the Session Student Roster prior to beginning testing to ensure that students are assigned the appropriate test forms for accommodations.</a:t>
            </a:r>
          </a:p>
        </p:txBody>
      </p:sp>
      <p:graphicFrame>
        <p:nvGraphicFramePr>
          <p:cNvPr id="4" name="Table 4">
            <a:extLst>
              <a:ext uri="{FF2B5EF4-FFF2-40B4-BE49-F238E27FC236}">
                <a16:creationId xmlns:a16="http://schemas.microsoft.com/office/drawing/2014/main" id="{19ADCFC0-4B98-42CA-9F8F-27B77325E79F}"/>
              </a:ext>
            </a:extLst>
          </p:cNvPr>
          <p:cNvGraphicFramePr>
            <a:graphicFrameLocks noGrp="1"/>
          </p:cNvGraphicFramePr>
          <p:nvPr>
            <p:extLst>
              <p:ext uri="{D42A27DB-BD31-4B8C-83A1-F6EECF244321}">
                <p14:modId xmlns:p14="http://schemas.microsoft.com/office/powerpoint/2010/main" val="3099422781"/>
              </p:ext>
            </p:extLst>
          </p:nvPr>
        </p:nvGraphicFramePr>
        <p:xfrm>
          <a:off x="1733907" y="3124200"/>
          <a:ext cx="8128000" cy="2976880"/>
        </p:xfrm>
        <a:graphic>
          <a:graphicData uri="http://schemas.openxmlformats.org/drawingml/2006/table">
            <a:tbl>
              <a:tblPr firstRow="1" bandRow="1">
                <a:tableStyleId>{5C22544A-7EE6-4342-B048-85BDC9FD1C3A}</a:tableStyleId>
              </a:tblPr>
              <a:tblGrid>
                <a:gridCol w="2139593">
                  <a:extLst>
                    <a:ext uri="{9D8B030D-6E8A-4147-A177-3AD203B41FA5}">
                      <a16:colId xmlns:a16="http://schemas.microsoft.com/office/drawing/2014/main" val="3686372380"/>
                    </a:ext>
                  </a:extLst>
                </a:gridCol>
                <a:gridCol w="5988407">
                  <a:extLst>
                    <a:ext uri="{9D8B030D-6E8A-4147-A177-3AD203B41FA5}">
                      <a16:colId xmlns:a16="http://schemas.microsoft.com/office/drawing/2014/main" val="2007419496"/>
                    </a:ext>
                  </a:extLst>
                </a:gridCol>
              </a:tblGrid>
              <a:tr h="381000">
                <a:tc>
                  <a:txBody>
                    <a:bodyPr/>
                    <a:lstStyle/>
                    <a:p>
                      <a:r>
                        <a:rPr lang="en-US">
                          <a:latin typeface="Arial" panose="020B0604020202020204" pitchFamily="34" charset="0"/>
                          <a:cs typeface="Arial" panose="020B0604020202020204" pitchFamily="34" charset="0"/>
                        </a:rPr>
                        <a:t>Indicator</a:t>
                      </a:r>
                    </a:p>
                  </a:txBody>
                  <a:tcPr/>
                </a:tc>
                <a:tc>
                  <a:txBody>
                    <a:bodyPr/>
                    <a:lstStyle/>
                    <a:p>
                      <a:r>
                        <a:rPr lang="en-US">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73684852"/>
                  </a:ext>
                </a:extLst>
              </a:tr>
              <a:tr h="370840">
                <a:tc>
                  <a:txBody>
                    <a:bodyPr/>
                    <a:lstStyle/>
                    <a:p>
                      <a:r>
                        <a:rPr lang="en-US" dirty="0">
                          <a:solidFill>
                            <a:srgbClr val="101D35"/>
                          </a:solidFill>
                          <a:latin typeface="Arial" panose="020B0604020202020204" pitchFamily="34" charset="0"/>
                          <a:cs typeface="Arial" panose="020B0604020202020204" pitchFamily="34" charset="0"/>
                        </a:rPr>
                        <a:t>TTS</a:t>
                      </a:r>
                    </a:p>
                  </a:txBody>
                  <a:tcPr/>
                </a:tc>
                <a:tc>
                  <a:txBody>
                    <a:bodyPr/>
                    <a:lstStyle/>
                    <a:p>
                      <a:r>
                        <a:rPr lang="en-US">
                          <a:solidFill>
                            <a:srgbClr val="101D35"/>
                          </a:solidFill>
                          <a:latin typeface="Arial" panose="020B0604020202020204" pitchFamily="34" charset="0"/>
                          <a:cs typeface="Arial" panose="020B0604020202020204" pitchFamily="34" charset="0"/>
                        </a:rPr>
                        <a:t>Text-to-speech</a:t>
                      </a:r>
                    </a:p>
                  </a:txBody>
                  <a:tcPr/>
                </a:tc>
                <a:extLst>
                  <a:ext uri="{0D108BD9-81ED-4DB2-BD59-A6C34878D82A}">
                    <a16:rowId xmlns:a16="http://schemas.microsoft.com/office/drawing/2014/main" val="4027585871"/>
                  </a:ext>
                </a:extLst>
              </a:tr>
              <a:tr h="370840">
                <a:tc>
                  <a:txBody>
                    <a:bodyPr/>
                    <a:lstStyle/>
                    <a:p>
                      <a:r>
                        <a:rPr lang="en-US" dirty="0">
                          <a:solidFill>
                            <a:srgbClr val="101D35"/>
                          </a:solidFill>
                          <a:latin typeface="Arial" panose="020B0604020202020204" pitchFamily="34" charset="0"/>
                          <a:cs typeface="Arial" panose="020B0604020202020204" pitchFamily="34" charset="0"/>
                        </a:rPr>
                        <a:t>SR</a:t>
                      </a:r>
                    </a:p>
                  </a:txBody>
                  <a:tcPr/>
                </a:tc>
                <a:tc>
                  <a:txBody>
                    <a:bodyPr/>
                    <a:lstStyle/>
                    <a:p>
                      <a:r>
                        <a:rPr lang="en-US">
                          <a:solidFill>
                            <a:srgbClr val="101D35"/>
                          </a:solidFill>
                          <a:latin typeface="Arial" panose="020B0604020202020204" pitchFamily="34" charset="0"/>
                          <a:cs typeface="Arial" panose="020B0604020202020204" pitchFamily="34" charset="0"/>
                        </a:rPr>
                        <a:t>Screen Reader</a:t>
                      </a:r>
                    </a:p>
                  </a:txBody>
                  <a:tcPr/>
                </a:tc>
                <a:extLst>
                  <a:ext uri="{0D108BD9-81ED-4DB2-BD59-A6C34878D82A}">
                    <a16:rowId xmlns:a16="http://schemas.microsoft.com/office/drawing/2014/main" val="3681653450"/>
                  </a:ext>
                </a:extLst>
              </a:tr>
              <a:tr h="370840">
                <a:tc>
                  <a:txBody>
                    <a:bodyPr/>
                    <a:lstStyle/>
                    <a:p>
                      <a:r>
                        <a:rPr lang="en-US" dirty="0">
                          <a:solidFill>
                            <a:srgbClr val="101D35"/>
                          </a:solidFill>
                          <a:latin typeface="Arial" panose="020B0604020202020204" pitchFamily="34" charset="0"/>
                          <a:cs typeface="Arial" panose="020B0604020202020204" pitchFamily="34" charset="0"/>
                        </a:rPr>
                        <a:t>AT</a:t>
                      </a:r>
                    </a:p>
                  </a:txBody>
                  <a:tcPr/>
                </a:tc>
                <a:tc>
                  <a:txBody>
                    <a:bodyPr/>
                    <a:lstStyle/>
                    <a:p>
                      <a:r>
                        <a:rPr lang="en-US">
                          <a:solidFill>
                            <a:srgbClr val="101D35"/>
                          </a:solidFill>
                          <a:latin typeface="Arial" panose="020B0604020202020204" pitchFamily="34" charset="0"/>
                          <a:cs typeface="Arial" panose="020B0604020202020204" pitchFamily="34" charset="0"/>
                        </a:rPr>
                        <a:t>Compatible Assistive Technology</a:t>
                      </a:r>
                    </a:p>
                  </a:txBody>
                  <a:tcPr/>
                </a:tc>
                <a:extLst>
                  <a:ext uri="{0D108BD9-81ED-4DB2-BD59-A6C34878D82A}">
                    <a16:rowId xmlns:a16="http://schemas.microsoft.com/office/drawing/2014/main" val="3397562708"/>
                  </a:ext>
                </a:extLst>
              </a:tr>
              <a:tr h="370840">
                <a:tc>
                  <a:txBody>
                    <a:bodyPr/>
                    <a:lstStyle/>
                    <a:p>
                      <a:r>
                        <a:rPr lang="en-US" dirty="0">
                          <a:solidFill>
                            <a:srgbClr val="101D35"/>
                          </a:solidFill>
                          <a:latin typeface="Arial" panose="020B0604020202020204" pitchFamily="34" charset="0"/>
                          <a:cs typeface="Arial" panose="020B0604020202020204" pitchFamily="34" charset="0"/>
                        </a:rPr>
                        <a:t>ASL</a:t>
                      </a:r>
                    </a:p>
                  </a:txBody>
                  <a:tcPr/>
                </a:tc>
                <a:tc>
                  <a:txBody>
                    <a:bodyPr/>
                    <a:lstStyle/>
                    <a:p>
                      <a:r>
                        <a:rPr lang="en-US">
                          <a:solidFill>
                            <a:srgbClr val="101D35"/>
                          </a:solidFill>
                          <a:latin typeface="Arial" panose="020B0604020202020204" pitchFamily="34" charset="0"/>
                          <a:cs typeface="Arial" panose="020B0604020202020204" pitchFamily="34" charset="0"/>
                        </a:rPr>
                        <a:t>American Sign Language</a:t>
                      </a:r>
                    </a:p>
                  </a:txBody>
                  <a:tcPr/>
                </a:tc>
                <a:extLst>
                  <a:ext uri="{0D108BD9-81ED-4DB2-BD59-A6C34878D82A}">
                    <a16:rowId xmlns:a16="http://schemas.microsoft.com/office/drawing/2014/main" val="1274691232"/>
                  </a:ext>
                </a:extLst>
              </a:tr>
              <a:tr h="370840">
                <a:tc>
                  <a:txBody>
                    <a:bodyPr/>
                    <a:lstStyle/>
                    <a:p>
                      <a:r>
                        <a:rPr lang="en-US" dirty="0">
                          <a:solidFill>
                            <a:srgbClr val="101D35"/>
                          </a:solidFill>
                          <a:latin typeface="Arial" panose="020B0604020202020204" pitchFamily="34" charset="0"/>
                          <a:cs typeface="Arial" panose="020B0604020202020204" pitchFamily="34" charset="0"/>
                        </a:rPr>
                        <a:t>S</a:t>
                      </a:r>
                    </a:p>
                  </a:txBody>
                  <a:tcPr/>
                </a:tc>
                <a:tc>
                  <a:txBody>
                    <a:bodyPr/>
                    <a:lstStyle/>
                    <a:p>
                      <a:r>
                        <a:rPr lang="en-US" dirty="0">
                          <a:solidFill>
                            <a:srgbClr val="101D35"/>
                          </a:solidFill>
                          <a:latin typeface="Arial" panose="020B0604020202020204" pitchFamily="34" charset="0"/>
                          <a:cs typeface="Arial" panose="020B0604020202020204" pitchFamily="34" charset="0"/>
                        </a:rPr>
                        <a:t>Spanish/English</a:t>
                      </a:r>
                    </a:p>
                  </a:txBody>
                  <a:tcPr/>
                </a:tc>
                <a:extLst>
                  <a:ext uri="{0D108BD9-81ED-4DB2-BD59-A6C34878D82A}">
                    <a16:rowId xmlns:a16="http://schemas.microsoft.com/office/drawing/2014/main" val="4051957306"/>
                  </a:ext>
                </a:extLst>
              </a:tr>
              <a:tr h="370840">
                <a:tc>
                  <a:txBody>
                    <a:bodyPr/>
                    <a:lstStyle/>
                    <a:p>
                      <a:r>
                        <a:rPr lang="en-US" dirty="0">
                          <a:solidFill>
                            <a:srgbClr val="101D35"/>
                          </a:solidFill>
                          <a:latin typeface="Arial" panose="020B0604020202020204" pitchFamily="34" charset="0"/>
                          <a:cs typeface="Arial" panose="020B0604020202020204" pitchFamily="34" charset="0"/>
                        </a:rPr>
                        <a:t>Calc</a:t>
                      </a:r>
                    </a:p>
                  </a:txBody>
                  <a:tcPr/>
                </a:tc>
                <a:tc>
                  <a:txBody>
                    <a:bodyPr/>
                    <a:lstStyle/>
                    <a:p>
                      <a:r>
                        <a:rPr lang="en-US">
                          <a:solidFill>
                            <a:srgbClr val="101D35"/>
                          </a:solidFill>
                          <a:latin typeface="Arial" panose="020B0604020202020204" pitchFamily="34" charset="0"/>
                          <a:cs typeface="Arial" panose="020B0604020202020204" pitchFamily="34" charset="0"/>
                        </a:rPr>
                        <a:t>Calculation device on a non-calculator section</a:t>
                      </a:r>
                    </a:p>
                  </a:txBody>
                  <a:tcPr/>
                </a:tc>
                <a:extLst>
                  <a:ext uri="{0D108BD9-81ED-4DB2-BD59-A6C34878D82A}">
                    <a16:rowId xmlns:a16="http://schemas.microsoft.com/office/drawing/2014/main" val="284227892"/>
                  </a:ext>
                </a:extLst>
              </a:tr>
              <a:tr h="370840">
                <a:tc>
                  <a:txBody>
                    <a:bodyPr/>
                    <a:lstStyle/>
                    <a:p>
                      <a:r>
                        <a:rPr lang="en-US" dirty="0" err="1">
                          <a:solidFill>
                            <a:srgbClr val="101D35"/>
                          </a:solidFill>
                          <a:latin typeface="Arial" panose="020B0604020202020204" pitchFamily="34" charset="0"/>
                          <a:cs typeface="Arial" panose="020B0604020202020204" pitchFamily="34" charset="0"/>
                        </a:rPr>
                        <a:t>WebX</a:t>
                      </a:r>
                      <a:endParaRPr lang="en-US" dirty="0">
                        <a:solidFill>
                          <a:srgbClr val="101D35"/>
                        </a:solidFill>
                        <a:latin typeface="Arial" panose="020B0604020202020204" pitchFamily="34" charset="0"/>
                        <a:cs typeface="Arial" panose="020B0604020202020204" pitchFamily="34" charset="0"/>
                      </a:endParaRPr>
                    </a:p>
                  </a:txBody>
                  <a:tcPr/>
                </a:tc>
                <a:tc>
                  <a:txBody>
                    <a:bodyPr/>
                    <a:lstStyle/>
                    <a:p>
                      <a:r>
                        <a:rPr lang="en-US" dirty="0">
                          <a:solidFill>
                            <a:srgbClr val="101D35"/>
                          </a:solidFill>
                          <a:latin typeface="Arial" panose="020B0604020202020204" pitchFamily="34" charset="0"/>
                          <a:cs typeface="Arial" panose="020B0604020202020204" pitchFamily="34" charset="0"/>
                        </a:rPr>
                        <a:t>Web Extensions</a:t>
                      </a:r>
                    </a:p>
                  </a:txBody>
                  <a:tcPr/>
                </a:tc>
                <a:extLst>
                  <a:ext uri="{0D108BD9-81ED-4DB2-BD59-A6C34878D82A}">
                    <a16:rowId xmlns:a16="http://schemas.microsoft.com/office/drawing/2014/main" val="802403287"/>
                  </a:ext>
                </a:extLst>
              </a:tr>
            </a:tbl>
          </a:graphicData>
        </a:graphic>
      </p:graphicFrame>
    </p:spTree>
    <p:extLst>
      <p:ext uri="{BB962C8B-B14F-4D97-AF65-F5344CB8AC3E}">
        <p14:creationId xmlns:p14="http://schemas.microsoft.com/office/powerpoint/2010/main" val="406296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27945-8A93-4BE9-8FCE-29D8B3493558}"/>
              </a:ext>
            </a:extLst>
          </p:cNvPr>
          <p:cNvSpPr>
            <a:spLocks noGrp="1"/>
          </p:cNvSpPr>
          <p:nvPr>
            <p:ph type="title" idx="4294967295"/>
          </p:nvPr>
        </p:nvSpPr>
        <p:spPr>
          <a:xfrm>
            <a:off x="568325" y="288925"/>
            <a:ext cx="11623675" cy="679450"/>
          </a:xfrm>
        </p:spPr>
        <p:txBody>
          <a:bodyPr/>
          <a:lstStyle/>
          <a:p>
            <a:r>
              <a:rPr lang="en-US" sz="4000">
                <a:solidFill>
                  <a:srgbClr val="3647B6"/>
                </a:solidFill>
                <a:latin typeface="Arial" panose="020B0604020202020204" pitchFamily="34" charset="0"/>
                <a:cs typeface="Arial" panose="020B0604020202020204" pitchFamily="34" charset="0"/>
              </a:rPr>
              <a:t>Sample Session Student Roster (</a:t>
            </a:r>
            <a:r>
              <a:rPr lang="en-US" sz="4000" b="1">
                <a:solidFill>
                  <a:srgbClr val="3647B6"/>
                </a:solidFill>
                <a:latin typeface="Arial" panose="020B0604020202020204" pitchFamily="34" charset="0"/>
                <a:cs typeface="Arial" panose="020B0604020202020204" pitchFamily="34" charset="0"/>
              </a:rPr>
              <a:t>Students in Sessions &gt; Resources</a:t>
            </a:r>
            <a:r>
              <a:rPr lang="en-US" sz="4000">
                <a:solidFill>
                  <a:srgbClr val="3647B6"/>
                </a:solidFill>
                <a:latin typeface="Arial" panose="020B0604020202020204" pitchFamily="34" charset="0"/>
                <a:cs typeface="Arial" panose="020B0604020202020204" pitchFamily="34" charset="0"/>
              </a:rPr>
              <a:t>)</a:t>
            </a:r>
          </a:p>
        </p:txBody>
      </p:sp>
      <p:pic>
        <p:nvPicPr>
          <p:cNvPr id="2" name="Picture 1" descr="Image of Session Student Roster">
            <a:extLst>
              <a:ext uri="{FF2B5EF4-FFF2-40B4-BE49-F238E27FC236}">
                <a16:creationId xmlns:a16="http://schemas.microsoft.com/office/drawing/2014/main" id="{0207A4DE-7F0C-4DC6-A4B8-B2D0AA1B0918}"/>
              </a:ext>
            </a:extLst>
          </p:cNvPr>
          <p:cNvPicPr>
            <a:picLocks noChangeAspect="1"/>
          </p:cNvPicPr>
          <p:nvPr/>
        </p:nvPicPr>
        <p:blipFill>
          <a:blip r:embed="rId2"/>
          <a:stretch>
            <a:fillRect/>
          </a:stretch>
        </p:blipFill>
        <p:spPr>
          <a:xfrm>
            <a:off x="314960" y="1363245"/>
            <a:ext cx="11877040" cy="4993105"/>
          </a:xfrm>
          <a:prstGeom prst="rect">
            <a:avLst/>
          </a:prstGeom>
        </p:spPr>
      </p:pic>
    </p:spTree>
    <p:extLst>
      <p:ext uri="{BB962C8B-B14F-4D97-AF65-F5344CB8AC3E}">
        <p14:creationId xmlns:p14="http://schemas.microsoft.com/office/powerpoint/2010/main" val="268567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24111D-819D-45E5-BDEB-F569D10FC840}"/>
              </a:ext>
            </a:extLst>
          </p:cNvPr>
          <p:cNvSpPr>
            <a:spLocks noGrp="1"/>
          </p:cNvSpPr>
          <p:nvPr>
            <p:ph idx="1"/>
          </p:nvPr>
        </p:nvSpPr>
        <p:spPr/>
        <p:txBody>
          <a:bodyPr/>
          <a:lstStyle/>
          <a:p>
            <a:pPr marL="0" indent="0">
              <a:buNone/>
            </a:pPr>
            <a:r>
              <a:rPr lang="en-US" b="1" dirty="0"/>
              <a:t>During operational testing, when should you print student testing tickets?</a:t>
            </a:r>
          </a:p>
          <a:p>
            <a:pPr marL="0" indent="0">
              <a:buNone/>
            </a:pPr>
            <a:endParaRPr lang="en-US" dirty="0"/>
          </a:p>
          <a:p>
            <a:pPr marL="514350" indent="-514350">
              <a:buAutoNum type="alphaUcPeriod"/>
            </a:pPr>
            <a:r>
              <a:rPr lang="en-US" dirty="0"/>
              <a:t>Up to </a:t>
            </a:r>
            <a:r>
              <a:rPr lang="en-US" b="1" dirty="0"/>
              <a:t>two weeks </a:t>
            </a:r>
            <a:r>
              <a:rPr lang="en-US" dirty="0"/>
              <a:t>before testing</a:t>
            </a:r>
          </a:p>
          <a:p>
            <a:pPr marL="514350" indent="-514350">
              <a:buAutoNum type="alphaUcPeriod"/>
            </a:pPr>
            <a:r>
              <a:rPr lang="en-US" dirty="0"/>
              <a:t>Up to </a:t>
            </a:r>
            <a:r>
              <a:rPr lang="en-US" b="1" dirty="0"/>
              <a:t>one week </a:t>
            </a:r>
            <a:r>
              <a:rPr lang="en-US" dirty="0"/>
              <a:t>before testing</a:t>
            </a:r>
          </a:p>
          <a:p>
            <a:pPr marL="514350" indent="-514350">
              <a:buAutoNum type="alphaUcPeriod"/>
            </a:pPr>
            <a:r>
              <a:rPr lang="en-US" dirty="0"/>
              <a:t>Up to </a:t>
            </a:r>
            <a:r>
              <a:rPr lang="en-US" b="1" dirty="0"/>
              <a:t>two days </a:t>
            </a:r>
            <a:r>
              <a:rPr lang="en-US" dirty="0"/>
              <a:t>before testing</a:t>
            </a:r>
          </a:p>
          <a:p>
            <a:pPr marL="514350" indent="-514350">
              <a:buAutoNum type="alphaUcPeriod"/>
            </a:pPr>
            <a:r>
              <a:rPr lang="en-US" dirty="0"/>
              <a:t>Up to </a:t>
            </a:r>
            <a:r>
              <a:rPr lang="en-US" b="1" dirty="0"/>
              <a:t>one day </a:t>
            </a:r>
            <a:r>
              <a:rPr lang="en-US" dirty="0"/>
              <a:t>before testing</a:t>
            </a:r>
          </a:p>
        </p:txBody>
      </p:sp>
      <p:sp>
        <p:nvSpPr>
          <p:cNvPr id="3" name="Title 2">
            <a:extLst>
              <a:ext uri="{FF2B5EF4-FFF2-40B4-BE49-F238E27FC236}">
                <a16:creationId xmlns:a16="http://schemas.microsoft.com/office/drawing/2014/main" id="{3B3EA9C7-9B28-4451-97CB-9682F60638CC}"/>
              </a:ext>
            </a:extLst>
          </p:cNvPr>
          <p:cNvSpPr>
            <a:spLocks noGrp="1"/>
          </p:cNvSpPr>
          <p:nvPr>
            <p:ph type="title"/>
          </p:nvPr>
        </p:nvSpPr>
        <p:spPr/>
        <p:txBody>
          <a:bodyPr/>
          <a:lstStyle/>
          <a:p>
            <a:r>
              <a:rPr lang="en-US" dirty="0"/>
              <a:t>Poll Question	</a:t>
            </a:r>
          </a:p>
        </p:txBody>
      </p:sp>
    </p:spTree>
    <p:extLst>
      <p:ext uri="{BB962C8B-B14F-4D97-AF65-F5344CB8AC3E}">
        <p14:creationId xmlns:p14="http://schemas.microsoft.com/office/powerpoint/2010/main" val="350948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Print Testing Tickets</a:t>
            </a:r>
          </a:p>
        </p:txBody>
      </p:sp>
      <p:sp>
        <p:nvSpPr>
          <p:cNvPr id="3" name="Content Placeholder 2"/>
          <p:cNvSpPr>
            <a:spLocks noGrp="1"/>
          </p:cNvSpPr>
          <p:nvPr>
            <p:ph idx="4294967295"/>
          </p:nvPr>
        </p:nvSpPr>
        <p:spPr>
          <a:xfrm>
            <a:off x="822326" y="1230313"/>
            <a:ext cx="9960470" cy="5049837"/>
          </a:xfrm>
        </p:spPr>
        <p:txBody>
          <a:bodyPr>
            <a:normAutofit/>
          </a:bodyPr>
          <a:lstStyle/>
          <a:p>
            <a:pPr>
              <a:buClrTx/>
            </a:pPr>
            <a:r>
              <a:rPr lang="en-US">
                <a:latin typeface="Arial" panose="020B0604020202020204" pitchFamily="34" charset="0"/>
                <a:cs typeface="Arial" panose="020B0604020202020204" pitchFamily="34" charset="0"/>
              </a:rPr>
              <a:t>Note: During </a:t>
            </a:r>
            <a:r>
              <a:rPr lang="en-US" b="1">
                <a:latin typeface="Arial" panose="020B0604020202020204" pitchFamily="34" charset="0"/>
                <a:cs typeface="Arial" panose="020B0604020202020204" pitchFamily="34" charset="0"/>
              </a:rPr>
              <a:t>operational/live</a:t>
            </a:r>
            <a:r>
              <a:rPr lang="en-US">
                <a:latin typeface="Arial" panose="020B0604020202020204" pitchFamily="34" charset="0"/>
                <a:cs typeface="Arial" panose="020B0604020202020204" pitchFamily="34" charset="0"/>
              </a:rPr>
              <a:t> testing, schools should print, cut, and sort student testing tickets up to two days before testing.</a:t>
            </a:r>
          </a:p>
          <a:p>
            <a:pPr lvl="1">
              <a:buClrTx/>
              <a:buFont typeface="Arial" panose="020B0604020202020204" pitchFamily="34" charset="0"/>
              <a:buChar char="•"/>
            </a:pPr>
            <a:r>
              <a:rPr lang="en-US" sz="3000">
                <a:latin typeface="Arial" panose="020B0604020202020204" pitchFamily="34" charset="0"/>
                <a:cs typeface="Arial" panose="020B0604020202020204" pitchFamily="34" charset="0"/>
              </a:rPr>
              <a:t>Steps to prepare student testing tickets can be found at </a:t>
            </a:r>
            <a:r>
              <a:rPr lang="en-US" sz="3200" u="sng">
                <a:latin typeface="Arial" panose="020B0604020202020204" pitchFamily="34" charset="0"/>
                <a:cs typeface="Arial" panose="020B0604020202020204" pitchFamily="34" charset="0"/>
                <a:hlinkClick r:id="rId3"/>
              </a:rPr>
              <a:t>support.assessment.pearson.com/x/HxpgAQ</a:t>
            </a:r>
            <a:r>
              <a:rPr lang="en-US" sz="3200">
                <a:latin typeface="Arial" panose="020B0604020202020204" pitchFamily="34" charset="0"/>
                <a:cs typeface="Arial" panose="020B0604020202020204" pitchFamily="34" charset="0"/>
              </a:rPr>
              <a:t>.</a:t>
            </a:r>
          </a:p>
          <a:p>
            <a:endParaRPr lang="en-US"/>
          </a:p>
        </p:txBody>
      </p:sp>
    </p:spTree>
    <p:extLst>
      <p:ext uri="{BB962C8B-B14F-4D97-AF65-F5344CB8AC3E}">
        <p14:creationId xmlns:p14="http://schemas.microsoft.com/office/powerpoint/2010/main" val="28482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Print Testing Tickets</a:t>
            </a:r>
          </a:p>
        </p:txBody>
      </p:sp>
      <p:sp>
        <p:nvSpPr>
          <p:cNvPr id="3" name="Content Placeholder 2"/>
          <p:cNvSpPr>
            <a:spLocks noGrp="1"/>
          </p:cNvSpPr>
          <p:nvPr>
            <p:ph idx="4294967295"/>
          </p:nvPr>
        </p:nvSpPr>
        <p:spPr>
          <a:xfrm>
            <a:off x="822325" y="1033016"/>
            <a:ext cx="5657850" cy="5049838"/>
          </a:xfrm>
        </p:spPr>
        <p:txBody>
          <a:bodyPr/>
          <a:lstStyle/>
          <a:p>
            <a:pPr>
              <a:buClrTx/>
            </a:pPr>
            <a:r>
              <a:rPr lang="en-US" sz="2500">
                <a:latin typeface="Arial" panose="020B0604020202020204" pitchFamily="34" charset="0"/>
                <a:cs typeface="Arial" panose="020B0604020202020204" pitchFamily="34" charset="0"/>
              </a:rPr>
              <a:t>Students require testing tickets to log in to TestNav and access test content. </a:t>
            </a:r>
          </a:p>
          <a:p>
            <a:pPr>
              <a:buClrTx/>
            </a:pPr>
            <a:r>
              <a:rPr lang="en-US" sz="2500">
                <a:latin typeface="Arial" panose="020B0604020202020204" pitchFamily="34" charset="0"/>
                <a:cs typeface="Arial" panose="020B0604020202020204" pitchFamily="34" charset="0"/>
              </a:rPr>
              <a:t>To print the student testing tickets, go to </a:t>
            </a:r>
            <a:r>
              <a:rPr lang="en-US" sz="2500" b="1">
                <a:latin typeface="Arial" panose="020B0604020202020204" pitchFamily="34" charset="0"/>
                <a:cs typeface="Arial" panose="020B0604020202020204" pitchFamily="34" charset="0"/>
              </a:rPr>
              <a:t>Testing </a:t>
            </a:r>
            <a:r>
              <a:rPr lang="en-US" sz="2500">
                <a:latin typeface="Arial" panose="020B0604020202020204" pitchFamily="34" charset="0"/>
                <a:cs typeface="Arial" panose="020B0604020202020204" pitchFamily="34" charset="0"/>
              </a:rPr>
              <a:t>&gt; </a:t>
            </a:r>
            <a:r>
              <a:rPr lang="en-US" sz="2500" b="1">
                <a:latin typeface="Arial" panose="020B0604020202020204" pitchFamily="34" charset="0"/>
                <a:cs typeface="Arial" panose="020B0604020202020204" pitchFamily="34" charset="0"/>
              </a:rPr>
              <a:t>Students in Sessions</a:t>
            </a:r>
            <a:r>
              <a:rPr lang="en-US" sz="2500">
                <a:latin typeface="Arial" panose="020B0604020202020204" pitchFamily="34" charset="0"/>
                <a:cs typeface="Arial" panose="020B0604020202020204" pitchFamily="34" charset="0"/>
              </a:rPr>
              <a:t> &gt; </a:t>
            </a:r>
            <a:r>
              <a:rPr lang="en-US" sz="2500" b="1">
                <a:latin typeface="Arial" panose="020B0604020202020204" pitchFamily="34" charset="0"/>
                <a:cs typeface="Arial" panose="020B0604020202020204" pitchFamily="34" charset="0"/>
              </a:rPr>
              <a:t>Add a Session</a:t>
            </a:r>
            <a:r>
              <a:rPr lang="en-US" sz="2500">
                <a:latin typeface="Arial" panose="020B0604020202020204" pitchFamily="34" charset="0"/>
                <a:cs typeface="Arial" panose="020B0604020202020204" pitchFamily="34" charset="0"/>
              </a:rPr>
              <a:t> &gt; search for and select your Session, click </a:t>
            </a:r>
            <a:r>
              <a:rPr lang="en-US" sz="2500" b="1">
                <a:latin typeface="Arial" panose="020B0604020202020204" pitchFamily="34" charset="0"/>
                <a:cs typeface="Arial" panose="020B0604020202020204" pitchFamily="34" charset="0"/>
              </a:rPr>
              <a:t>Add Selected</a:t>
            </a:r>
            <a:r>
              <a:rPr lang="en-US" sz="2500">
                <a:latin typeface="Arial" panose="020B0604020202020204" pitchFamily="34" charset="0"/>
                <a:cs typeface="Arial" panose="020B0604020202020204" pitchFamily="34" charset="0"/>
              </a:rPr>
              <a:t>, then select the </a:t>
            </a:r>
            <a:r>
              <a:rPr lang="en-US" sz="2500" b="1">
                <a:latin typeface="Arial" panose="020B0604020202020204" pitchFamily="34" charset="0"/>
                <a:cs typeface="Arial" panose="020B0604020202020204" pitchFamily="34" charset="0"/>
              </a:rPr>
              <a:t>Resources </a:t>
            </a:r>
            <a:r>
              <a:rPr lang="en-US" sz="2500">
                <a:latin typeface="Arial" panose="020B0604020202020204" pitchFamily="34" charset="0"/>
                <a:cs typeface="Arial" panose="020B0604020202020204" pitchFamily="34" charset="0"/>
              </a:rPr>
              <a:t>drop-down.</a:t>
            </a:r>
          </a:p>
          <a:p>
            <a:pPr>
              <a:buClrTx/>
            </a:pPr>
            <a:r>
              <a:rPr lang="en-US" sz="2500">
                <a:latin typeface="Arial" panose="020B0604020202020204" pitchFamily="34" charset="0"/>
                <a:cs typeface="Arial" panose="020B0604020202020204" pitchFamily="34" charset="0"/>
              </a:rPr>
              <a:t>Note: For live testing, testing tickets are </a:t>
            </a:r>
            <a:r>
              <a:rPr lang="en-US" sz="2500" b="1" u="sng">
                <a:latin typeface="Arial" panose="020B0604020202020204" pitchFamily="34" charset="0"/>
                <a:cs typeface="Arial" panose="020B0604020202020204" pitchFamily="34" charset="0"/>
              </a:rPr>
              <a:t>secure</a:t>
            </a:r>
            <a:r>
              <a:rPr lang="en-US" sz="2500">
                <a:latin typeface="Arial" panose="020B0604020202020204" pitchFamily="34" charset="0"/>
                <a:cs typeface="Arial" panose="020B0604020202020204" pitchFamily="34" charset="0"/>
              </a:rPr>
              <a:t> and need to be tracked. </a:t>
            </a:r>
            <a:endParaRPr lang="en-US" sz="2500" b="1">
              <a:latin typeface="Arial" panose="020B0604020202020204" pitchFamily="34" charset="0"/>
              <a:cs typeface="Arial" panose="020B0604020202020204" pitchFamily="34" charset="0"/>
            </a:endParaRPr>
          </a:p>
        </p:txBody>
      </p:sp>
      <p:pic>
        <p:nvPicPr>
          <p:cNvPr id="6" name="Picture 5" descr="Screenshot of where and how to print testing tickets">
            <a:extLst>
              <a:ext uri="{FF2B5EF4-FFF2-40B4-BE49-F238E27FC236}">
                <a16:creationId xmlns:a16="http://schemas.microsoft.com/office/drawing/2014/main" id="{7913E11B-0FE4-418F-B439-FBA58F1AC435}"/>
              </a:ext>
            </a:extLst>
          </p:cNvPr>
          <p:cNvPicPr>
            <a:picLocks noChangeAspect="1"/>
          </p:cNvPicPr>
          <p:nvPr/>
        </p:nvPicPr>
        <p:blipFill>
          <a:blip r:embed="rId2"/>
          <a:stretch>
            <a:fillRect/>
          </a:stretch>
        </p:blipFill>
        <p:spPr>
          <a:xfrm>
            <a:off x="7310133" y="1077449"/>
            <a:ext cx="4166937" cy="50054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351A85-2231-4DF3-B33A-3B0D2ED4A93A}"/>
              </a:ext>
            </a:extLst>
          </p:cNvPr>
          <p:cNvSpPr>
            <a:spLocks noGrp="1"/>
          </p:cNvSpPr>
          <p:nvPr>
            <p:ph idx="1"/>
          </p:nvPr>
        </p:nvSpPr>
        <p:spPr/>
        <p:txBody>
          <a:bodyPr/>
          <a:lstStyle/>
          <a:p>
            <a:pPr marL="0" indent="0">
              <a:buNone/>
            </a:pPr>
            <a:r>
              <a:rPr lang="en-US" b="1" dirty="0"/>
              <a:t>Will you have students participating in Human Reader or Human Signer sessions during the Infrastructure Trial?</a:t>
            </a:r>
          </a:p>
          <a:p>
            <a:pPr marL="0" indent="0">
              <a:buNone/>
            </a:pPr>
            <a:endParaRPr lang="en-US" dirty="0"/>
          </a:p>
          <a:p>
            <a:pPr marL="514350" indent="-514350">
              <a:buAutoNum type="alphaUcPeriod"/>
            </a:pPr>
            <a:r>
              <a:rPr lang="en-US" dirty="0"/>
              <a:t>Yes</a:t>
            </a:r>
          </a:p>
          <a:p>
            <a:pPr marL="514350" indent="-514350">
              <a:buAutoNum type="alphaUcPeriod"/>
            </a:pPr>
            <a:r>
              <a:rPr lang="en-US" dirty="0"/>
              <a:t>No</a:t>
            </a:r>
          </a:p>
          <a:p>
            <a:pPr marL="514350" indent="-514350">
              <a:buAutoNum type="alphaUcPeriod"/>
            </a:pPr>
            <a:r>
              <a:rPr lang="en-US" dirty="0"/>
              <a:t>I’m not sure</a:t>
            </a:r>
          </a:p>
        </p:txBody>
      </p:sp>
      <p:sp>
        <p:nvSpPr>
          <p:cNvPr id="3" name="Title 2">
            <a:extLst>
              <a:ext uri="{FF2B5EF4-FFF2-40B4-BE49-F238E27FC236}">
                <a16:creationId xmlns:a16="http://schemas.microsoft.com/office/drawing/2014/main" id="{63F79EF6-407F-4C25-9239-86C66FDEC5EC}"/>
              </a:ext>
            </a:extLst>
          </p:cNvPr>
          <p:cNvSpPr>
            <a:spLocks noGrp="1"/>
          </p:cNvSpPr>
          <p:nvPr>
            <p:ph type="title"/>
          </p:nvPr>
        </p:nvSpPr>
        <p:spPr/>
        <p:txBody>
          <a:bodyPr/>
          <a:lstStyle/>
          <a:p>
            <a:r>
              <a:rPr lang="en-US" dirty="0"/>
              <a:t>Poll Question	</a:t>
            </a:r>
          </a:p>
        </p:txBody>
      </p:sp>
    </p:spTree>
    <p:extLst>
      <p:ext uri="{BB962C8B-B14F-4D97-AF65-F5344CB8AC3E}">
        <p14:creationId xmlns:p14="http://schemas.microsoft.com/office/powerpoint/2010/main" val="83682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lnSpcReduction="10000"/>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2"/>
              </a:rPr>
              <a:t>mcas@doe.mass.edu</a:t>
            </a:r>
            <a:r>
              <a:rPr lang="en-US" dirty="0">
                <a:latin typeface="Arial" panose="020B0604020202020204" pitchFamily="34" charset="0"/>
                <a:cs typeface="Arial" panose="020B0604020202020204" pitchFamily="34" charset="0"/>
              </a:rPr>
              <a:t> </a:t>
            </a:r>
            <a:r>
              <a:rPr lang="en-US"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3"/>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interpreted into ASL. Our interpreting team will be onscreen with the presenters. </a:t>
            </a:r>
          </a:p>
          <a:p>
            <a:endParaRPr lang="en-US" dirty="0"/>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095-0649-453C-BF60-FB09F465461B}"/>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Human Read-Aloud and Human Signer Sessions</a:t>
            </a:r>
          </a:p>
        </p:txBody>
      </p:sp>
      <p:sp>
        <p:nvSpPr>
          <p:cNvPr id="3" name="Content Placeholder 2">
            <a:extLst>
              <a:ext uri="{FF2B5EF4-FFF2-40B4-BE49-F238E27FC236}">
                <a16:creationId xmlns:a16="http://schemas.microsoft.com/office/drawing/2014/main" id="{7E32B902-4C80-4998-9F29-93166376569F}"/>
              </a:ext>
            </a:extLst>
          </p:cNvPr>
          <p:cNvSpPr>
            <a:spLocks noGrp="1"/>
          </p:cNvSpPr>
          <p:nvPr>
            <p:ph idx="4294967295"/>
          </p:nvPr>
        </p:nvSpPr>
        <p:spPr>
          <a:xfrm>
            <a:off x="822325" y="1230313"/>
            <a:ext cx="10744241" cy="5049837"/>
          </a:xfrm>
        </p:spPr>
        <p:txBody>
          <a:bodyPr/>
          <a:lstStyle/>
          <a:p>
            <a:pPr>
              <a:buClrTx/>
            </a:pPr>
            <a:r>
              <a:rPr lang="en-US">
                <a:latin typeface="Arial" panose="020B0604020202020204" pitchFamily="34" charset="0"/>
                <a:cs typeface="Arial" panose="020B0604020202020204" pitchFamily="34" charset="0"/>
              </a:rPr>
              <a:t>Test administrators who provide these accommodations will use their own computer and print their own proctor testing ticket to access a “test administrator” version of the test.</a:t>
            </a:r>
          </a:p>
          <a:p>
            <a:pPr lvl="1">
              <a:buClrTx/>
              <a:buFont typeface="Arial" panose="020B0604020202020204" pitchFamily="34" charset="0"/>
              <a:buChar char="•"/>
            </a:pPr>
            <a:r>
              <a:rPr lang="en-US">
                <a:latin typeface="Arial" panose="020B0604020202020204" pitchFamily="34" charset="0"/>
                <a:cs typeface="Arial" panose="020B0604020202020204" pitchFamily="34" charset="0"/>
              </a:rPr>
              <a:t>During operational testing, there will be one proctor testing ticket assigned to each Human Read-Aloud or Human Signer PAN Session—they are not unique to individual test administrators. </a:t>
            </a:r>
          </a:p>
          <a:p>
            <a:pPr lvl="1">
              <a:buClrTx/>
              <a:buFont typeface="Arial" panose="020B0604020202020204" pitchFamily="34" charset="0"/>
              <a:buChar char="•"/>
            </a:pPr>
            <a:r>
              <a:rPr lang="en-US" b="1">
                <a:latin typeface="Arial" panose="020B0604020202020204" pitchFamily="34" charset="0"/>
                <a:cs typeface="Arial" panose="020B0604020202020204" pitchFamily="34" charset="0"/>
              </a:rPr>
              <a:t>No responses should be entered into the test using a proctor testing ticket, as the responses will not be saved.</a:t>
            </a:r>
            <a:r>
              <a:rPr lang="en-US">
                <a:latin typeface="Arial" panose="020B0604020202020204" pitchFamily="34" charset="0"/>
                <a:cs typeface="Arial" panose="020B0604020202020204" pitchFamily="34" charset="0"/>
              </a:rPr>
              <a:t> (Students will sign in and respond using their student testing tickets.)</a:t>
            </a:r>
          </a:p>
        </p:txBody>
      </p:sp>
    </p:spTree>
    <p:extLst>
      <p:ext uri="{BB962C8B-B14F-4D97-AF65-F5344CB8AC3E}">
        <p14:creationId xmlns:p14="http://schemas.microsoft.com/office/powerpoint/2010/main" val="318694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05C7-54CE-4970-828A-E3BD8FBB4A65}"/>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Proctor Testing Tickets</a:t>
            </a:r>
          </a:p>
        </p:txBody>
      </p:sp>
      <p:sp>
        <p:nvSpPr>
          <p:cNvPr id="3" name="Content Placeholder 2">
            <a:extLst>
              <a:ext uri="{FF2B5EF4-FFF2-40B4-BE49-F238E27FC236}">
                <a16:creationId xmlns:a16="http://schemas.microsoft.com/office/drawing/2014/main" id="{6D7D1896-3843-460A-9D38-71C87DD5ABE6}"/>
              </a:ext>
            </a:extLst>
          </p:cNvPr>
          <p:cNvSpPr>
            <a:spLocks noGrp="1"/>
          </p:cNvSpPr>
          <p:nvPr>
            <p:ph idx="4294967295"/>
          </p:nvPr>
        </p:nvSpPr>
        <p:spPr>
          <a:xfrm>
            <a:off x="822325" y="1230313"/>
            <a:ext cx="11369675" cy="5049837"/>
          </a:xfrm>
        </p:spPr>
        <p:txBody>
          <a:bodyPr/>
          <a:lstStyle/>
          <a:p>
            <a:pPr>
              <a:buClrTx/>
            </a:pPr>
            <a:r>
              <a:rPr lang="en-US">
                <a:latin typeface="Arial" panose="020B0604020202020204" pitchFamily="34" charset="0"/>
                <a:cs typeface="Arial" panose="020B0604020202020204" pitchFamily="34" charset="0"/>
              </a:rPr>
              <a:t>Sample Proctor Testing Ticket for Human Reader/Signer accommodation</a:t>
            </a:r>
          </a:p>
        </p:txBody>
      </p:sp>
      <p:pic>
        <p:nvPicPr>
          <p:cNvPr id="5" name="Picture 4" descr="Graphical user interface, text, application, email&#10;&#10;Description automatically generated">
            <a:extLst>
              <a:ext uri="{FF2B5EF4-FFF2-40B4-BE49-F238E27FC236}">
                <a16:creationId xmlns:a16="http://schemas.microsoft.com/office/drawing/2014/main" id="{E9985988-76A9-4E06-AB35-BD8542B0D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315" y="2309358"/>
            <a:ext cx="9541369" cy="3579190"/>
          </a:xfrm>
          <a:prstGeom prst="rect">
            <a:avLst/>
          </a:prstGeom>
        </p:spPr>
      </p:pic>
    </p:spTree>
    <p:extLst>
      <p:ext uri="{BB962C8B-B14F-4D97-AF65-F5344CB8AC3E}">
        <p14:creationId xmlns:p14="http://schemas.microsoft.com/office/powerpoint/2010/main" val="2791842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0853-CFC5-444C-9847-CE61216A8F22}"/>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Student Testing Tickets for Human Read-Aloud/Human Signer, TTS</a:t>
            </a:r>
          </a:p>
        </p:txBody>
      </p:sp>
      <p:pic>
        <p:nvPicPr>
          <p:cNvPr id="5" name="Picture 4" descr="Graphical user interface, text, application&#10;&#10;Description automatically generated">
            <a:extLst>
              <a:ext uri="{FF2B5EF4-FFF2-40B4-BE49-F238E27FC236}">
                <a16:creationId xmlns:a16="http://schemas.microsoft.com/office/drawing/2014/main" id="{6F0D6EE3-2D34-467D-9341-B79D21489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6" y="1324958"/>
            <a:ext cx="10219843" cy="300701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24E0E185-E752-453D-89D7-8CF80E8F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471" y="2944930"/>
            <a:ext cx="10152329" cy="3062941"/>
          </a:xfrm>
          <a:prstGeom prst="rect">
            <a:avLst/>
          </a:prstGeom>
        </p:spPr>
      </p:pic>
    </p:spTree>
    <p:extLst>
      <p:ext uri="{BB962C8B-B14F-4D97-AF65-F5344CB8AC3E}">
        <p14:creationId xmlns:p14="http://schemas.microsoft.com/office/powerpoint/2010/main" val="405106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301-804D-42BB-BF10-BE87E0E0E254}"/>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a:t>
            </a:r>
          </a:p>
        </p:txBody>
      </p:sp>
      <p:sp>
        <p:nvSpPr>
          <p:cNvPr id="3" name="Content Placeholder 2">
            <a:extLst>
              <a:ext uri="{FF2B5EF4-FFF2-40B4-BE49-F238E27FC236}">
                <a16:creationId xmlns:a16="http://schemas.microsoft.com/office/drawing/2014/main" id="{BEF712BD-8C49-46AF-BA51-DFE297414300}"/>
              </a:ext>
            </a:extLst>
          </p:cNvPr>
          <p:cNvSpPr>
            <a:spLocks noGrp="1"/>
          </p:cNvSpPr>
          <p:nvPr>
            <p:ph idx="4294967295"/>
          </p:nvPr>
        </p:nvSpPr>
        <p:spPr>
          <a:xfrm>
            <a:off x="822325" y="1230313"/>
            <a:ext cx="11369675" cy="5049837"/>
          </a:xfrm>
        </p:spPr>
        <p:txBody>
          <a:bodyPr/>
          <a:lstStyle/>
          <a:p>
            <a:pPr>
              <a:buClrTx/>
            </a:pPr>
            <a:r>
              <a:rPr lang="en-US" dirty="0">
                <a:latin typeface="Arial" panose="020B0604020202020204" pitchFamily="34" charset="0"/>
                <a:cs typeface="Arial" panose="020B0604020202020204" pitchFamily="34" charset="0"/>
              </a:rPr>
              <a:t>Unlock/Lock Sessions</a:t>
            </a:r>
          </a:p>
          <a:p>
            <a:endParaRPr lang="en-US" dirty="0"/>
          </a:p>
        </p:txBody>
      </p:sp>
    </p:spTree>
    <p:extLst>
      <p:ext uri="{BB962C8B-B14F-4D97-AF65-F5344CB8AC3E}">
        <p14:creationId xmlns:p14="http://schemas.microsoft.com/office/powerpoint/2010/main" val="429353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Unlock PAN Sessions</a:t>
            </a:r>
          </a:p>
        </p:txBody>
      </p:sp>
      <p:sp>
        <p:nvSpPr>
          <p:cNvPr id="3" name="Content Placeholder 2"/>
          <p:cNvSpPr>
            <a:spLocks noGrp="1"/>
          </p:cNvSpPr>
          <p:nvPr>
            <p:ph idx="4294967295"/>
          </p:nvPr>
        </p:nvSpPr>
        <p:spPr>
          <a:xfrm>
            <a:off x="822325" y="1230313"/>
            <a:ext cx="11369675" cy="1779587"/>
          </a:xfrm>
        </p:spPr>
        <p:txBody>
          <a:bodyPr/>
          <a:lstStyle/>
          <a:p>
            <a:pPr>
              <a:buClrTx/>
            </a:pPr>
            <a:r>
              <a:rPr lang="en-US" dirty="0">
                <a:latin typeface="Arial" panose="020B0604020202020204" pitchFamily="34" charset="0"/>
                <a:cs typeface="Arial" panose="020B0604020202020204" pitchFamily="34" charset="0"/>
              </a:rPr>
              <a:t>On the </a:t>
            </a:r>
            <a:r>
              <a:rPr lang="en-US" b="1" dirty="0">
                <a:latin typeface="Arial" panose="020B0604020202020204" pitchFamily="34" charset="0"/>
                <a:cs typeface="Arial" panose="020B0604020202020204" pitchFamily="34" charset="0"/>
              </a:rPr>
              <a:t>Students in Sessions</a:t>
            </a:r>
            <a:r>
              <a:rPr lang="en-US" dirty="0">
                <a:latin typeface="Arial" panose="020B0604020202020204" pitchFamily="34" charset="0"/>
                <a:cs typeface="Arial" panose="020B0604020202020204" pitchFamily="34" charset="0"/>
              </a:rPr>
              <a:t> screen, while looking at your selected Session, you can unlock each test session by sliding the lock bar to the right. </a:t>
            </a:r>
          </a:p>
        </p:txBody>
      </p:sp>
      <p:pic>
        <p:nvPicPr>
          <p:cNvPr id="4" name="Picture 3">
            <a:extLst>
              <a:ext uri="{FF2B5EF4-FFF2-40B4-BE49-F238E27FC236}">
                <a16:creationId xmlns:a16="http://schemas.microsoft.com/office/drawing/2014/main" id="{0785C09F-3A4A-E0D0-4994-0C2444744C00}"/>
              </a:ext>
            </a:extLst>
          </p:cNvPr>
          <p:cNvPicPr>
            <a:picLocks noChangeAspect="1"/>
          </p:cNvPicPr>
          <p:nvPr/>
        </p:nvPicPr>
        <p:blipFill>
          <a:blip r:embed="rId2"/>
          <a:stretch>
            <a:fillRect/>
          </a:stretch>
        </p:blipFill>
        <p:spPr>
          <a:xfrm>
            <a:off x="964451" y="2982347"/>
            <a:ext cx="10495721" cy="2693529"/>
          </a:xfrm>
          <a:prstGeom prst="rect">
            <a:avLst/>
          </a:prstGeom>
        </p:spPr>
      </p:pic>
      <p:sp>
        <p:nvSpPr>
          <p:cNvPr id="6" name="Rectangle 5">
            <a:extLst>
              <a:ext uri="{FF2B5EF4-FFF2-40B4-BE49-F238E27FC236}">
                <a16:creationId xmlns:a16="http://schemas.microsoft.com/office/drawing/2014/main" id="{91C80E1B-D67E-D26C-C42C-1ED9D71987A8}"/>
              </a:ext>
            </a:extLst>
          </p:cNvPr>
          <p:cNvSpPr/>
          <p:nvPr/>
        </p:nvSpPr>
        <p:spPr>
          <a:xfrm>
            <a:off x="8553450" y="4171950"/>
            <a:ext cx="981075" cy="314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6F4-B02D-4798-9B55-304A1CD86F1A}"/>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Unlock Individual Students’ Tests</a:t>
            </a:r>
          </a:p>
        </p:txBody>
      </p:sp>
      <p:sp>
        <p:nvSpPr>
          <p:cNvPr id="3" name="Content Placeholder 2">
            <a:extLst>
              <a:ext uri="{FF2B5EF4-FFF2-40B4-BE49-F238E27FC236}">
                <a16:creationId xmlns:a16="http://schemas.microsoft.com/office/drawing/2014/main" id="{3A9D2FF6-99F4-4BC6-9A7E-5987E4563D2D}"/>
              </a:ext>
            </a:extLst>
          </p:cNvPr>
          <p:cNvSpPr>
            <a:spLocks noGrp="1"/>
          </p:cNvSpPr>
          <p:nvPr>
            <p:ph idx="4294967295"/>
          </p:nvPr>
        </p:nvSpPr>
        <p:spPr>
          <a:xfrm>
            <a:off x="822325" y="1158875"/>
            <a:ext cx="11064875" cy="5049838"/>
          </a:xfrm>
        </p:spPr>
        <p:txBody>
          <a:bodyPr/>
          <a:lstStyle/>
          <a:p>
            <a:pPr>
              <a:buClrTx/>
            </a:pPr>
            <a:r>
              <a:rPr lang="en-US">
                <a:latin typeface="Arial" panose="020B0604020202020204" pitchFamily="34" charset="0"/>
                <a:cs typeface="Arial" panose="020B0604020202020204" pitchFamily="34" charset="0"/>
              </a:rPr>
              <a:t>Students’ tests can also be unlocked one at a time if needed. This is done by selecting the lock icon next to each student’s name.</a:t>
            </a:r>
          </a:p>
          <a:p>
            <a:endParaRPr lang="en-US"/>
          </a:p>
          <a:p>
            <a:endParaRPr lang="en-US"/>
          </a:p>
        </p:txBody>
      </p:sp>
      <p:pic>
        <p:nvPicPr>
          <p:cNvPr id="5" name="Picture 4" descr="Screenshot of where and how to Unlock Individual Students">
            <a:extLst>
              <a:ext uri="{FF2B5EF4-FFF2-40B4-BE49-F238E27FC236}">
                <a16:creationId xmlns:a16="http://schemas.microsoft.com/office/drawing/2014/main" id="{D79D139B-87B4-48E5-F919-5A9F11567718}"/>
              </a:ext>
            </a:extLst>
          </p:cNvPr>
          <p:cNvPicPr>
            <a:picLocks noChangeAspect="1"/>
          </p:cNvPicPr>
          <p:nvPr/>
        </p:nvPicPr>
        <p:blipFill>
          <a:blip r:embed="rId3"/>
          <a:stretch>
            <a:fillRect/>
          </a:stretch>
        </p:blipFill>
        <p:spPr>
          <a:xfrm>
            <a:off x="1615796" y="3278038"/>
            <a:ext cx="8353363" cy="1413231"/>
          </a:xfrm>
          <a:prstGeom prst="rect">
            <a:avLst/>
          </a:prstGeom>
        </p:spPr>
      </p:pic>
    </p:spTree>
    <p:extLst>
      <p:ext uri="{BB962C8B-B14F-4D97-AF65-F5344CB8AC3E}">
        <p14:creationId xmlns:p14="http://schemas.microsoft.com/office/powerpoint/2010/main" val="1808828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a:t>
            </a:r>
            <a:r>
              <a:rPr lang="en-US" dirty="0"/>
              <a:t>.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97017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3. Administration and Next Steps</a:t>
            </a:r>
          </a:p>
        </p:txBody>
      </p:sp>
    </p:spTree>
    <p:extLst>
      <p:ext uri="{BB962C8B-B14F-4D97-AF65-F5344CB8AC3E}">
        <p14:creationId xmlns:p14="http://schemas.microsoft.com/office/powerpoint/2010/main" val="106014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Conducting the Trial</a:t>
            </a:r>
          </a:p>
        </p:txBody>
      </p:sp>
      <p:sp>
        <p:nvSpPr>
          <p:cNvPr id="3" name="Content Placeholder 2"/>
          <p:cNvSpPr>
            <a:spLocks noGrp="1"/>
          </p:cNvSpPr>
          <p:nvPr>
            <p:ph idx="4294967295"/>
          </p:nvPr>
        </p:nvSpPr>
        <p:spPr>
          <a:xfrm>
            <a:off x="822325" y="1230313"/>
            <a:ext cx="11369675" cy="5049837"/>
          </a:xfrm>
        </p:spPr>
        <p:txBody>
          <a:bodyPr vert="horz" lIns="91440" tIns="45720" rIns="91440" bIns="45720" rtlCol="0" anchor="t">
            <a:normAutofit/>
          </a:bodyPr>
          <a:lstStyle/>
          <a:p>
            <a:r>
              <a:rPr lang="en-US" b="1" u="sng" dirty="0"/>
              <a:t>Technology coordinators</a:t>
            </a:r>
            <a:r>
              <a:rPr lang="en-US" b="1" dirty="0"/>
              <a:t> </a:t>
            </a:r>
            <a:r>
              <a:rPr lang="en-US" dirty="0"/>
              <a:t>will be responsible for: </a:t>
            </a:r>
          </a:p>
          <a:p>
            <a:pPr lvl="1">
              <a:buFont typeface="Courier New" panose="020B0604020202020204" pitchFamily="34" charset="0"/>
              <a:buChar char="o"/>
            </a:pPr>
            <a:r>
              <a:rPr lang="en-US" dirty="0"/>
              <a:t>Monitoring network performance for slowdowns or ISP bandwidth usage</a:t>
            </a:r>
          </a:p>
          <a:p>
            <a:pPr lvl="1">
              <a:buFont typeface="Courier New" panose="020B0604020202020204" pitchFamily="34" charset="0"/>
              <a:buChar char="o"/>
            </a:pPr>
            <a:r>
              <a:rPr lang="en-US" dirty="0"/>
              <a:t>Responding to technology/device issues that may arise </a:t>
            </a:r>
          </a:p>
          <a:p>
            <a:pPr lvl="1">
              <a:buFont typeface="Courier New" panose="020B0604020202020204" pitchFamily="34" charset="0"/>
              <a:buChar char="o"/>
            </a:pPr>
            <a:r>
              <a:rPr lang="en-US" dirty="0"/>
              <a:t>Ensuring </a:t>
            </a:r>
            <a:r>
              <a:rPr lang="en-US" dirty="0" err="1"/>
              <a:t>ProctorCache</a:t>
            </a:r>
            <a:r>
              <a:rPr lang="en-US" dirty="0"/>
              <a:t> software is running, if being used</a:t>
            </a:r>
          </a:p>
          <a:p>
            <a:r>
              <a:rPr lang="en-US" b="1" u="sng" dirty="0"/>
              <a:t>Test coordinators</a:t>
            </a:r>
            <a:r>
              <a:rPr lang="en-US" b="1" dirty="0"/>
              <a:t> </a:t>
            </a:r>
            <a:r>
              <a:rPr lang="en-US" dirty="0"/>
              <a:t>will be responsible for:</a:t>
            </a:r>
          </a:p>
          <a:p>
            <a:pPr lvl="1"/>
            <a:r>
              <a:rPr lang="en-US" dirty="0"/>
              <a:t>Directing test administrators and students to testing locations</a:t>
            </a:r>
          </a:p>
          <a:p>
            <a:pPr lvl="1"/>
            <a:r>
              <a:rPr lang="en-US" dirty="0"/>
              <a:t>Distributing testing tickets</a:t>
            </a:r>
          </a:p>
          <a:p>
            <a:pPr lvl="1"/>
            <a:r>
              <a:rPr lang="en-US" dirty="0"/>
              <a:t>Monitoring administration</a:t>
            </a:r>
          </a:p>
          <a:p>
            <a:endParaRPr lang="en-US" dirty="0"/>
          </a:p>
          <a:p>
            <a:r>
              <a:rPr lang="en-US" dirty="0"/>
              <a:t>Infrastructure Trials should take approximately 60 minutes to administer.</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301-804D-42BB-BF10-BE87E0E0E254}"/>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a:t>
            </a:r>
          </a:p>
        </p:txBody>
      </p:sp>
      <p:sp>
        <p:nvSpPr>
          <p:cNvPr id="3" name="Content Placeholder 2">
            <a:extLst>
              <a:ext uri="{FF2B5EF4-FFF2-40B4-BE49-F238E27FC236}">
                <a16:creationId xmlns:a16="http://schemas.microsoft.com/office/drawing/2014/main" id="{BEF712BD-8C49-46AF-BA51-DFE297414300}"/>
              </a:ext>
            </a:extLst>
          </p:cNvPr>
          <p:cNvSpPr>
            <a:spLocks noGrp="1"/>
          </p:cNvSpPr>
          <p:nvPr>
            <p:ph idx="4294967295"/>
          </p:nvPr>
        </p:nvSpPr>
        <p:spPr>
          <a:xfrm>
            <a:off x="822325" y="1230313"/>
            <a:ext cx="11167617" cy="5049837"/>
          </a:xfrm>
        </p:spPr>
        <p:txBody>
          <a:bodyPr/>
          <a:lstStyle/>
          <a:p>
            <a:pPr>
              <a:buClrTx/>
            </a:pPr>
            <a:r>
              <a:rPr lang="en-US" dirty="0">
                <a:latin typeface="Arial" panose="020B0604020202020204" pitchFamily="34" charset="0"/>
                <a:cs typeface="Arial" panose="020B0604020202020204" pitchFamily="34" charset="0"/>
              </a:rPr>
              <a:t>Monitoring PAN Sessions</a:t>
            </a:r>
          </a:p>
          <a:p>
            <a:endParaRPr lang="en-US" dirty="0"/>
          </a:p>
        </p:txBody>
      </p:sp>
    </p:spTree>
    <p:extLst>
      <p:ext uri="{BB962C8B-B14F-4D97-AF65-F5344CB8AC3E}">
        <p14:creationId xmlns:p14="http://schemas.microsoft.com/office/powerpoint/2010/main" val="345498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2"/>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60350"/>
            <a:ext cx="11369675" cy="679450"/>
          </a:xfrm>
        </p:spPr>
        <p:txBody>
          <a:bodyPr/>
          <a:lstStyle/>
          <a:p>
            <a:r>
              <a:rPr lang="en-US" sz="4000">
                <a:solidFill>
                  <a:srgbClr val="3647B6"/>
                </a:solidFill>
                <a:latin typeface="Arial" panose="020B0604020202020204" pitchFamily="34" charset="0"/>
                <a:cs typeface="Arial" panose="020B0604020202020204" pitchFamily="34" charset="0"/>
              </a:rPr>
              <a:t>Monitoring PAN Sessions</a:t>
            </a:r>
          </a:p>
        </p:txBody>
      </p:sp>
      <p:sp>
        <p:nvSpPr>
          <p:cNvPr id="3" name="Content Placeholder 2"/>
          <p:cNvSpPr>
            <a:spLocks noGrp="1"/>
          </p:cNvSpPr>
          <p:nvPr>
            <p:ph idx="4294967295"/>
          </p:nvPr>
        </p:nvSpPr>
        <p:spPr>
          <a:xfrm>
            <a:off x="822325" y="1135063"/>
            <a:ext cx="11369675" cy="5049837"/>
          </a:xfrm>
        </p:spPr>
        <p:txBody>
          <a:bodyPr/>
          <a:lstStyle/>
          <a:p>
            <a:pPr>
              <a:buClrTx/>
            </a:pPr>
            <a:r>
              <a:rPr lang="en-US" sz="2800">
                <a:solidFill>
                  <a:srgbClr val="101D35"/>
                </a:solidFill>
                <a:latin typeface="Arial" panose="020B0604020202020204" pitchFamily="34" charset="0"/>
                <a:cs typeface="Arial" panose="020B0604020202020204" pitchFamily="34" charset="0"/>
              </a:rPr>
              <a:t>Test administrators can use the </a:t>
            </a:r>
            <a:r>
              <a:rPr lang="en-US" sz="2800" b="1">
                <a:solidFill>
                  <a:srgbClr val="101D35"/>
                </a:solidFill>
                <a:latin typeface="Arial" panose="020B0604020202020204" pitchFamily="34" charset="0"/>
                <a:cs typeface="Arial" panose="020B0604020202020204" pitchFamily="34" charset="0"/>
              </a:rPr>
              <a:t>Students in Sessions</a:t>
            </a:r>
            <a:r>
              <a:rPr lang="en-US" sz="2800">
                <a:solidFill>
                  <a:srgbClr val="101D35"/>
                </a:solidFill>
                <a:latin typeface="Arial" panose="020B0604020202020204" pitchFamily="34" charset="0"/>
                <a:cs typeface="Arial" panose="020B0604020202020204" pitchFamily="34" charset="0"/>
              </a:rPr>
              <a:t> page to monitor students as they progress through each test session. </a:t>
            </a:r>
          </a:p>
          <a:p>
            <a:pPr>
              <a:buClrTx/>
            </a:pPr>
            <a:r>
              <a:rPr lang="en-US" sz="2800">
                <a:solidFill>
                  <a:srgbClr val="101D35"/>
                </a:solidFill>
                <a:latin typeface="Arial" panose="020B0604020202020204" pitchFamily="34" charset="0"/>
                <a:cs typeface="Arial" panose="020B0604020202020204" pitchFamily="34" charset="0"/>
              </a:rPr>
              <a:t>The top of the </a:t>
            </a:r>
            <a:r>
              <a:rPr lang="en-US" sz="2800" b="1">
                <a:solidFill>
                  <a:srgbClr val="101D35"/>
                </a:solidFill>
                <a:latin typeface="Arial" panose="020B0604020202020204" pitchFamily="34" charset="0"/>
                <a:cs typeface="Arial" panose="020B0604020202020204" pitchFamily="34" charset="0"/>
              </a:rPr>
              <a:t>Students in Sessions</a:t>
            </a:r>
            <a:r>
              <a:rPr lang="en-US" sz="2800">
                <a:solidFill>
                  <a:srgbClr val="101D35"/>
                </a:solidFill>
                <a:latin typeface="Arial" panose="020B0604020202020204" pitchFamily="34" charset="0"/>
                <a:cs typeface="Arial" panose="020B0604020202020204" pitchFamily="34" charset="0"/>
              </a:rPr>
              <a:t> page contains a status bar for each test session. </a:t>
            </a:r>
          </a:p>
        </p:txBody>
      </p:sp>
      <p:pic>
        <p:nvPicPr>
          <p:cNvPr id="4" name="Picture 3">
            <a:extLst>
              <a:ext uri="{FF2B5EF4-FFF2-40B4-BE49-F238E27FC236}">
                <a16:creationId xmlns:a16="http://schemas.microsoft.com/office/drawing/2014/main" id="{40288BE6-A8BA-2950-4426-88C0E299D073}"/>
              </a:ext>
            </a:extLst>
          </p:cNvPr>
          <p:cNvPicPr>
            <a:picLocks noChangeAspect="1"/>
          </p:cNvPicPr>
          <p:nvPr/>
        </p:nvPicPr>
        <p:blipFill>
          <a:blip r:embed="rId2"/>
          <a:stretch>
            <a:fillRect/>
          </a:stretch>
        </p:blipFill>
        <p:spPr>
          <a:xfrm>
            <a:off x="490330" y="2838286"/>
            <a:ext cx="10987295" cy="2486190"/>
          </a:xfrm>
          <a:prstGeom prst="rect">
            <a:avLst/>
          </a:prstGeom>
        </p:spPr>
      </p:pic>
      <p:pic>
        <p:nvPicPr>
          <p:cNvPr id="6" name="Picture 5">
            <a:extLst>
              <a:ext uri="{FF2B5EF4-FFF2-40B4-BE49-F238E27FC236}">
                <a16:creationId xmlns:a16="http://schemas.microsoft.com/office/drawing/2014/main" id="{56587054-59BE-F62F-3297-C1A0D4D9EAB6}"/>
              </a:ext>
            </a:extLst>
          </p:cNvPr>
          <p:cNvPicPr>
            <a:picLocks noChangeAspect="1"/>
          </p:cNvPicPr>
          <p:nvPr/>
        </p:nvPicPr>
        <p:blipFill>
          <a:blip r:embed="rId3"/>
          <a:stretch>
            <a:fillRect/>
          </a:stretch>
        </p:blipFill>
        <p:spPr>
          <a:xfrm>
            <a:off x="490330" y="5324476"/>
            <a:ext cx="10987295" cy="6953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Student Status Dashboard and Error Codes</a:t>
            </a:r>
          </a:p>
        </p:txBody>
      </p:sp>
      <p:sp>
        <p:nvSpPr>
          <p:cNvPr id="3" name="Content Placeholder 2"/>
          <p:cNvSpPr>
            <a:spLocks noGrp="1"/>
          </p:cNvSpPr>
          <p:nvPr>
            <p:ph idx="4294967295"/>
          </p:nvPr>
        </p:nvSpPr>
        <p:spPr>
          <a:xfrm>
            <a:off x="822325" y="1135063"/>
            <a:ext cx="11369675" cy="5049837"/>
          </a:xfrm>
        </p:spPr>
        <p:txBody>
          <a:bodyPr/>
          <a:lstStyle/>
          <a:p>
            <a:r>
              <a:rPr lang="en-US" sz="2800" dirty="0"/>
              <a:t>The </a:t>
            </a:r>
            <a:r>
              <a:rPr lang="en-US" sz="2800" b="1" dirty="0"/>
              <a:t>Students in Sessions</a:t>
            </a:r>
            <a:r>
              <a:rPr lang="en-US" sz="2800" dirty="0"/>
              <a:t> page has an additional feature to monitor students’ testing status.</a:t>
            </a:r>
          </a:p>
          <a:p>
            <a:r>
              <a:rPr lang="en-US" sz="2800" dirty="0"/>
              <a:t>A link will appear next to the status bar for each test session. </a:t>
            </a:r>
          </a:p>
          <a:p>
            <a:pPr lvl="1"/>
            <a:r>
              <a:rPr lang="en-US" dirty="0"/>
              <a:t>(the feature is not available if there are more than 100 students in the session)</a:t>
            </a:r>
          </a:p>
          <a:p>
            <a:endParaRPr lang="en-US" dirty="0"/>
          </a:p>
        </p:txBody>
      </p:sp>
      <p:pic>
        <p:nvPicPr>
          <p:cNvPr id="4" name="Picture 3">
            <a:extLst>
              <a:ext uri="{FF2B5EF4-FFF2-40B4-BE49-F238E27FC236}">
                <a16:creationId xmlns:a16="http://schemas.microsoft.com/office/drawing/2014/main" id="{8DB888F1-5B4D-3127-09EA-A7AE2BB368C6}"/>
              </a:ext>
            </a:extLst>
          </p:cNvPr>
          <p:cNvPicPr>
            <a:picLocks noChangeAspect="1"/>
          </p:cNvPicPr>
          <p:nvPr/>
        </p:nvPicPr>
        <p:blipFill>
          <a:blip r:embed="rId2"/>
          <a:stretch>
            <a:fillRect/>
          </a:stretch>
        </p:blipFill>
        <p:spPr>
          <a:xfrm>
            <a:off x="962025" y="3259077"/>
            <a:ext cx="10852288" cy="2836923"/>
          </a:xfrm>
          <a:prstGeom prst="rect">
            <a:avLst/>
          </a:prstGeom>
        </p:spPr>
      </p:pic>
      <p:sp>
        <p:nvSpPr>
          <p:cNvPr id="5" name="Rectangle 4">
            <a:extLst>
              <a:ext uri="{FF2B5EF4-FFF2-40B4-BE49-F238E27FC236}">
                <a16:creationId xmlns:a16="http://schemas.microsoft.com/office/drawing/2014/main" id="{7F663E90-95D9-C6DA-2977-B9120EE9386A}"/>
              </a:ext>
            </a:extLst>
          </p:cNvPr>
          <p:cNvSpPr/>
          <p:nvPr/>
        </p:nvSpPr>
        <p:spPr>
          <a:xfrm>
            <a:off x="4686300" y="5143500"/>
            <a:ext cx="742950" cy="219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30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rgbClr val="3647B6"/>
                </a:solidFill>
              </a:rPr>
              <a:t>Student Status Dashboard and Error Codes</a:t>
            </a:r>
          </a:p>
        </p:txBody>
      </p:sp>
      <p:sp>
        <p:nvSpPr>
          <p:cNvPr id="3" name="Content Placeholder 2"/>
          <p:cNvSpPr>
            <a:spLocks noGrp="1"/>
          </p:cNvSpPr>
          <p:nvPr>
            <p:ph idx="4294967295"/>
          </p:nvPr>
        </p:nvSpPr>
        <p:spPr>
          <a:xfrm>
            <a:off x="223837" y="1135063"/>
            <a:ext cx="11720513" cy="5049837"/>
          </a:xfrm>
        </p:spPr>
        <p:txBody>
          <a:bodyPr vert="horz" lIns="91440" tIns="45720" rIns="91440" bIns="45720" rtlCol="0" anchor="t">
            <a:noAutofit/>
          </a:bodyPr>
          <a:lstStyle/>
          <a:p>
            <a:r>
              <a:rPr lang="en-US" sz="2400"/>
              <a:t>A dashboard will open in a separate tab in the browser.</a:t>
            </a:r>
          </a:p>
          <a:p>
            <a:r>
              <a:rPr lang="en-US" sz="2400"/>
              <a:t>This dashboard will allow users to see all students in that test session and their activity/testing status and any error codes on a student's device, as well as the battery level of each testing device.</a:t>
            </a:r>
          </a:p>
          <a:p>
            <a:endParaRPr lang="en-US"/>
          </a:p>
        </p:txBody>
      </p:sp>
      <p:pic>
        <p:nvPicPr>
          <p:cNvPr id="8" name="Picture 8" descr="Image displays dashboard of students in session">
            <a:extLst>
              <a:ext uri="{FF2B5EF4-FFF2-40B4-BE49-F238E27FC236}">
                <a16:creationId xmlns:a16="http://schemas.microsoft.com/office/drawing/2014/main" id="{DF0CCF5D-6CEB-4A6A-8BEA-082843EBE0D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7650" y="2930087"/>
            <a:ext cx="11720511" cy="1831261"/>
          </a:xfrm>
          <a:prstGeom prst="rect">
            <a:avLst/>
          </a:prstGeom>
        </p:spPr>
      </p:pic>
      <p:sp>
        <p:nvSpPr>
          <p:cNvPr id="10" name="TextBox 9">
            <a:extLst>
              <a:ext uri="{FF2B5EF4-FFF2-40B4-BE49-F238E27FC236}">
                <a16:creationId xmlns:a16="http://schemas.microsoft.com/office/drawing/2014/main" id="{78724E43-4810-4576-9806-3FF55111C9BA}"/>
              </a:ext>
            </a:extLst>
          </p:cNvPr>
          <p:cNvSpPr txBox="1"/>
          <p:nvPr/>
        </p:nvSpPr>
        <p:spPr>
          <a:xfrm>
            <a:off x="247650" y="5057625"/>
            <a:ext cx="1137097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Error Codes</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a:ln>
                  <a:noFill/>
                </a:ln>
                <a:solidFill>
                  <a:srgbClr val="6264A7"/>
                </a:solidFill>
                <a:effectLst/>
                <a:uLnTx/>
                <a:uFillTx/>
                <a:latin typeface="Arial" panose="020B0604020202020204" pitchFamily="34" charset="0"/>
                <a:ea typeface="+mn-ea"/>
                <a:cs typeface="Arial" panose="020B0604020202020204" pitchFamily="34" charset="0"/>
                <a:hlinkClick r:id="rId4" tooltip="https://support.assessment.pearson.com/tn/1000s---connectivity-save-warning-and-error-codes-16908309.html"/>
              </a:rPr>
              <a:t>https://support.assessment.pearson.com/TN/1000s---connectivity-save-warning-and-error-codes-16908309.html</a:t>
            </a:r>
            <a:endParaRPr kumimoji="0" lang="en-US"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478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CB9B-1D4E-4FD5-AB1C-4564F404C193}"/>
              </a:ext>
            </a:extLst>
          </p:cNvPr>
          <p:cNvSpPr>
            <a:spLocks noGrp="1"/>
          </p:cNvSpPr>
          <p:nvPr>
            <p:ph type="title" idx="4294967295"/>
          </p:nvPr>
        </p:nvSpPr>
        <p:spPr>
          <a:xfrm>
            <a:off x="822325" y="288925"/>
            <a:ext cx="11369675" cy="679450"/>
          </a:xfrm>
        </p:spPr>
        <p:txBody>
          <a:bodyPr/>
          <a:lstStyle/>
          <a:p>
            <a:r>
              <a:rPr lang="en-US">
                <a:solidFill>
                  <a:srgbClr val="3647B6"/>
                </a:solidFill>
                <a:latin typeface="Arial" panose="020B0604020202020204" pitchFamily="34" charset="0"/>
                <a:cs typeface="Arial" panose="020B0604020202020204" pitchFamily="34" charset="0"/>
              </a:rPr>
              <a:t>Key to Student Statuses for Students in PAN Sessions </a:t>
            </a:r>
            <a:br>
              <a:rPr lang="en-US">
                <a:solidFill>
                  <a:srgbClr val="3647B6"/>
                </a:solidFill>
                <a:latin typeface="Arial" panose="020B0604020202020204" pitchFamily="34" charset="0"/>
                <a:cs typeface="Arial" panose="020B0604020202020204" pitchFamily="34" charset="0"/>
              </a:rPr>
            </a:br>
            <a:r>
              <a:rPr lang="en-US">
                <a:solidFill>
                  <a:srgbClr val="3647B6"/>
                </a:solidFill>
                <a:latin typeface="Arial" panose="020B0604020202020204" pitchFamily="34" charset="0"/>
                <a:cs typeface="Arial" panose="020B0604020202020204" pitchFamily="34" charset="0"/>
              </a:rPr>
              <a:t>(Appendix B of the CBT TAM)</a:t>
            </a:r>
          </a:p>
        </p:txBody>
      </p:sp>
      <p:pic>
        <p:nvPicPr>
          <p:cNvPr id="4" name="Picture 3" descr="Image is a chart of Student Status Key">
            <a:extLst>
              <a:ext uri="{FF2B5EF4-FFF2-40B4-BE49-F238E27FC236}">
                <a16:creationId xmlns:a16="http://schemas.microsoft.com/office/drawing/2014/main" id="{6E988CD9-5A20-4E6B-86FB-3ED983290DF8}"/>
              </a:ext>
            </a:extLst>
          </p:cNvPr>
          <p:cNvPicPr>
            <a:picLocks noChangeAspect="1"/>
          </p:cNvPicPr>
          <p:nvPr/>
        </p:nvPicPr>
        <p:blipFill>
          <a:blip r:embed="rId2"/>
          <a:stretch>
            <a:fillRect/>
          </a:stretch>
        </p:blipFill>
        <p:spPr>
          <a:xfrm>
            <a:off x="2606966" y="1187532"/>
            <a:ext cx="5964479" cy="5088577"/>
          </a:xfrm>
          <a:prstGeom prst="rect">
            <a:avLst/>
          </a:prstGeom>
        </p:spPr>
      </p:pic>
    </p:spTree>
    <p:extLst>
      <p:ext uri="{BB962C8B-B14F-4D97-AF65-F5344CB8AC3E}">
        <p14:creationId xmlns:p14="http://schemas.microsoft.com/office/powerpoint/2010/main" val="4218025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Resuming Student Tests</a:t>
            </a:r>
          </a:p>
        </p:txBody>
      </p:sp>
      <p:sp>
        <p:nvSpPr>
          <p:cNvPr id="3" name="Content Placeholder 2"/>
          <p:cNvSpPr>
            <a:spLocks noGrp="1"/>
          </p:cNvSpPr>
          <p:nvPr>
            <p:ph idx="4294967295"/>
          </p:nvPr>
        </p:nvSpPr>
        <p:spPr>
          <a:xfrm>
            <a:off x="822325" y="968375"/>
            <a:ext cx="10704512" cy="5049837"/>
          </a:xfrm>
        </p:spPr>
        <p:txBody>
          <a:bodyPr>
            <a:normAutofit/>
          </a:bodyPr>
          <a:lstStyle/>
          <a:p>
            <a:pPr>
              <a:buClrTx/>
            </a:pPr>
            <a:r>
              <a:rPr lang="en-US" sz="2600" dirty="0">
                <a:latin typeface="Arial" panose="020B0604020202020204" pitchFamily="34" charset="0"/>
                <a:cs typeface="Arial" panose="020B0604020202020204" pitchFamily="34" charset="0"/>
              </a:rPr>
              <a:t>Sometimes a student will be exited from TestNav after they begin testing and will need to log back in.</a:t>
            </a:r>
          </a:p>
          <a:p>
            <a:pPr lvl="1">
              <a:buClrTx/>
            </a:pPr>
            <a:r>
              <a:rPr lang="en-US" sz="2000" dirty="0">
                <a:latin typeface="Arial" panose="020B0604020202020204" pitchFamily="34" charset="0"/>
                <a:cs typeface="Arial" panose="020B0604020202020204" pitchFamily="34" charset="0"/>
              </a:rPr>
              <a:t>Examples: user error, technology issues</a:t>
            </a:r>
          </a:p>
          <a:p>
            <a:pPr>
              <a:buClrTx/>
            </a:pPr>
            <a:r>
              <a:rPr lang="en-US" sz="2600" dirty="0">
                <a:latin typeface="Arial" panose="020B0604020202020204" pitchFamily="34" charset="0"/>
                <a:cs typeface="Arial" panose="020B0604020202020204" pitchFamily="34" charset="0"/>
              </a:rPr>
              <a:t>Students must be in a “Ready”, “Resumed”, or “Resumed Upload” status in order to log in to TestNav. </a:t>
            </a:r>
          </a:p>
          <a:p>
            <a:pPr>
              <a:buClrTx/>
            </a:pPr>
            <a:r>
              <a:rPr lang="en-US" sz="2600" dirty="0">
                <a:latin typeface="Arial" panose="020B0604020202020204" pitchFamily="34" charset="0"/>
                <a:cs typeface="Arial" panose="020B0604020202020204" pitchFamily="34" charset="0"/>
              </a:rPr>
              <a:t>If a student is in “Exited” status, and needs to get back in to TestNav, they will need to be Resumed by the Test Administrator.</a:t>
            </a:r>
          </a:p>
          <a:p>
            <a:pPr>
              <a:buClrTx/>
            </a:pPr>
            <a:r>
              <a:rPr lang="en-US" sz="2600" dirty="0">
                <a:latin typeface="Arial" panose="020B0604020202020204" pitchFamily="34" charset="0"/>
                <a:cs typeface="Arial" panose="020B0604020202020204" pitchFamily="34" charset="0"/>
              </a:rPr>
              <a:t>Refer to the </a:t>
            </a:r>
            <a:r>
              <a:rPr lang="en-US" sz="2600" dirty="0">
                <a:latin typeface="Arial" panose="020B0604020202020204" pitchFamily="34" charset="0"/>
                <a:cs typeface="Arial" panose="020B0604020202020204" pitchFamily="34" charset="0"/>
                <a:hlinkClick r:id="rId3"/>
              </a:rPr>
              <a:t>Resuming Student Tests</a:t>
            </a:r>
            <a:r>
              <a:rPr lang="en-US" sz="2600" dirty="0">
                <a:latin typeface="Arial" panose="020B0604020202020204" pitchFamily="34" charset="0"/>
                <a:cs typeface="Arial" panose="020B0604020202020204" pitchFamily="34" charset="0"/>
              </a:rPr>
              <a:t> video on the MCAS Resource Center for a demonstration of resuming student tests. </a:t>
            </a:r>
          </a:p>
          <a:p>
            <a:pPr lvl="1"/>
            <a:endParaRPr lang="en-US" sz="2000" dirty="0"/>
          </a:p>
          <a:p>
            <a:pPr marL="457200" lvl="1" indent="0">
              <a:buNone/>
            </a:pPr>
            <a:endParaRPr lang="en-US" sz="2000" dirty="0"/>
          </a:p>
        </p:txBody>
      </p:sp>
      <p:pic>
        <p:nvPicPr>
          <p:cNvPr id="5" name="Picture 4">
            <a:extLst>
              <a:ext uri="{FF2B5EF4-FFF2-40B4-BE49-F238E27FC236}">
                <a16:creationId xmlns:a16="http://schemas.microsoft.com/office/drawing/2014/main" id="{1B7AF75E-C4E9-4A69-9019-F2562BF6A3A6}"/>
              </a:ext>
            </a:extLst>
          </p:cNvPr>
          <p:cNvPicPr>
            <a:picLocks noChangeAspect="1"/>
          </p:cNvPicPr>
          <p:nvPr/>
        </p:nvPicPr>
        <p:blipFill>
          <a:blip r:embed="rId4"/>
          <a:stretch>
            <a:fillRect/>
          </a:stretch>
        </p:blipFill>
        <p:spPr>
          <a:xfrm>
            <a:off x="2867025" y="4652327"/>
            <a:ext cx="8296614" cy="1679893"/>
          </a:xfrm>
          <a:prstGeom prst="rect">
            <a:avLst/>
          </a:prstGeom>
        </p:spPr>
      </p:pic>
    </p:spTree>
    <p:extLst>
      <p:ext uri="{BB962C8B-B14F-4D97-AF65-F5344CB8AC3E}">
        <p14:creationId xmlns:p14="http://schemas.microsoft.com/office/powerpoint/2010/main" val="2739343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Resume-Upload</a:t>
            </a:r>
          </a:p>
        </p:txBody>
      </p:sp>
      <p:sp>
        <p:nvSpPr>
          <p:cNvPr id="3" name="Content Placeholder 2"/>
          <p:cNvSpPr>
            <a:spLocks noGrp="1"/>
          </p:cNvSpPr>
          <p:nvPr>
            <p:ph idx="4294967295"/>
          </p:nvPr>
        </p:nvSpPr>
        <p:spPr>
          <a:xfrm>
            <a:off x="822325" y="968375"/>
            <a:ext cx="10704512" cy="4392295"/>
          </a:xfrm>
        </p:spPr>
        <p:txBody>
          <a:bodyPr>
            <a:normAutofit/>
          </a:bodyPr>
          <a:lstStyle/>
          <a:p>
            <a:pPr>
              <a:buClrTx/>
            </a:pPr>
            <a:r>
              <a:rPr lang="en-US" sz="2600" dirty="0">
                <a:latin typeface="Arial" panose="020B0604020202020204" pitchFamily="34" charset="0"/>
                <a:cs typeface="Arial" panose="020B0604020202020204" pitchFamily="34" charset="0"/>
              </a:rPr>
              <a:t>If a student is being resumed from an “Active” status in PAN, “Resume Upload” will be the only available option. This is to alert test administrators that there has been an abnormal exit such as the device being powered off.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Select “Resume Upload” in PAN</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Select “Resume” in PAN</a:t>
            </a:r>
          </a:p>
          <a:p>
            <a:pPr lvl="2">
              <a:buClrTx/>
              <a:buFont typeface="Arial" panose="020B0604020202020204" pitchFamily="34" charset="0"/>
              <a:buChar char="•"/>
            </a:pPr>
            <a:r>
              <a:rPr lang="en-US" sz="2000" dirty="0">
                <a:latin typeface="Arial" panose="020B0604020202020204" pitchFamily="34" charset="0"/>
                <a:cs typeface="Arial" panose="020B0604020202020204" pitchFamily="34" charset="0"/>
              </a:rPr>
              <a:t>The student can also log in when in “Resume Upload”, but a message will appear on the student’s screen that gives the option of navigating to a Saved Response File. You can select “Skip Upload” on this message.  </a:t>
            </a:r>
          </a:p>
          <a:p>
            <a:pPr lvl="1">
              <a:buClrTx/>
              <a:buFont typeface="Arial" panose="020B0604020202020204" pitchFamily="34" charset="0"/>
              <a:buChar char="•"/>
            </a:pPr>
            <a:r>
              <a:rPr lang="en-US" sz="2000" dirty="0">
                <a:latin typeface="Arial" panose="020B0604020202020204" pitchFamily="34" charset="0"/>
                <a:cs typeface="Arial" panose="020B0604020202020204" pitchFamily="34" charset="0"/>
              </a:rPr>
              <a:t>If you encounter any issues, call the MCAS Service Center. </a:t>
            </a:r>
          </a:p>
          <a:p>
            <a:pPr marL="457200" lvl="1" indent="0">
              <a:buNone/>
            </a:pPr>
            <a:endParaRPr lang="en-US" sz="2000" dirty="0"/>
          </a:p>
        </p:txBody>
      </p:sp>
      <p:pic>
        <p:nvPicPr>
          <p:cNvPr id="4" name="Picture 3">
            <a:extLst>
              <a:ext uri="{FF2B5EF4-FFF2-40B4-BE49-F238E27FC236}">
                <a16:creationId xmlns:a16="http://schemas.microsoft.com/office/drawing/2014/main" id="{26926C2D-1E30-4FB1-AB2B-4937D22145B6}"/>
              </a:ext>
            </a:extLst>
          </p:cNvPr>
          <p:cNvPicPr>
            <a:picLocks noChangeAspect="1"/>
          </p:cNvPicPr>
          <p:nvPr/>
        </p:nvPicPr>
        <p:blipFill>
          <a:blip r:embed="rId3"/>
          <a:stretch>
            <a:fillRect/>
          </a:stretch>
        </p:blipFill>
        <p:spPr>
          <a:xfrm>
            <a:off x="173831" y="4503948"/>
            <a:ext cx="12001500" cy="2124075"/>
          </a:xfrm>
          <a:prstGeom prst="rect">
            <a:avLst/>
          </a:prstGeom>
        </p:spPr>
      </p:pic>
      <p:sp>
        <p:nvSpPr>
          <p:cNvPr id="5" name="Rectangle 4">
            <a:extLst>
              <a:ext uri="{FF2B5EF4-FFF2-40B4-BE49-F238E27FC236}">
                <a16:creationId xmlns:a16="http://schemas.microsoft.com/office/drawing/2014/main" id="{D34F2687-11C9-4FA4-B8A4-B3A2A96E9668}"/>
              </a:ext>
            </a:extLst>
          </p:cNvPr>
          <p:cNvSpPr/>
          <p:nvPr/>
        </p:nvSpPr>
        <p:spPr>
          <a:xfrm>
            <a:off x="8774130" y="5548045"/>
            <a:ext cx="1705510" cy="873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8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Mark Students’ Tests Complete</a:t>
            </a:r>
          </a:p>
        </p:txBody>
      </p:sp>
      <p:sp>
        <p:nvSpPr>
          <p:cNvPr id="3" name="Content Placeholder 2"/>
          <p:cNvSpPr>
            <a:spLocks noGrp="1"/>
          </p:cNvSpPr>
          <p:nvPr>
            <p:ph idx="4294967295"/>
          </p:nvPr>
        </p:nvSpPr>
        <p:spPr>
          <a:xfrm>
            <a:off x="822325" y="1230313"/>
            <a:ext cx="10569575" cy="5049837"/>
          </a:xfrm>
        </p:spPr>
        <p:txBody>
          <a:bodyPr>
            <a:normAutofit lnSpcReduction="10000"/>
          </a:bodyPr>
          <a:lstStyle/>
          <a:p>
            <a:pPr>
              <a:buClrTx/>
            </a:pPr>
            <a:r>
              <a:rPr lang="en-US">
                <a:latin typeface="Arial" panose="020B0604020202020204" pitchFamily="34" charset="0"/>
                <a:cs typeface="Arial" panose="020B0604020202020204" pitchFamily="34" charset="0"/>
              </a:rPr>
              <a:t>Students will show in </a:t>
            </a:r>
            <a:r>
              <a:rPr lang="en-US" b="1">
                <a:latin typeface="Arial" panose="020B0604020202020204" pitchFamily="34" charset="0"/>
                <a:cs typeface="Arial" panose="020B0604020202020204" pitchFamily="34" charset="0"/>
              </a:rPr>
              <a:t>Complete</a:t>
            </a:r>
            <a:r>
              <a:rPr lang="en-US">
                <a:latin typeface="Arial" panose="020B0604020202020204" pitchFamily="34" charset="0"/>
                <a:cs typeface="Arial" panose="020B0604020202020204" pitchFamily="34" charset="0"/>
              </a:rPr>
              <a:t> status when they submit their responses in TestNav.</a:t>
            </a:r>
          </a:p>
          <a:p>
            <a:pPr>
              <a:buClrTx/>
            </a:pPr>
            <a:r>
              <a:rPr lang="en-US">
                <a:latin typeface="Arial" panose="020B0604020202020204" pitchFamily="34" charset="0"/>
                <a:cs typeface="Arial" panose="020B0604020202020204" pitchFamily="34" charset="0"/>
              </a:rPr>
              <a:t>Test coordinators will need to </a:t>
            </a:r>
            <a:r>
              <a:rPr lang="en-US" b="1">
                <a:latin typeface="Arial" panose="020B0604020202020204" pitchFamily="34" charset="0"/>
                <a:cs typeface="Arial" panose="020B0604020202020204" pitchFamily="34" charset="0"/>
              </a:rPr>
              <a:t>mark complete </a:t>
            </a:r>
            <a:r>
              <a:rPr lang="en-US">
                <a:latin typeface="Arial" panose="020B0604020202020204" pitchFamily="34" charset="0"/>
                <a:cs typeface="Arial" panose="020B0604020202020204" pitchFamily="34" charset="0"/>
              </a:rPr>
              <a:t>a student test when a student has not finished testing in the usual manner or has not submitted their responses correctly.</a:t>
            </a:r>
          </a:p>
          <a:p>
            <a:pPr>
              <a:buClrTx/>
            </a:pPr>
            <a:r>
              <a:rPr lang="en-US">
                <a:latin typeface="Arial" panose="020B0604020202020204" pitchFamily="34" charset="0"/>
                <a:cs typeface="Arial" panose="020B0604020202020204" pitchFamily="34" charset="0"/>
              </a:rPr>
              <a:t>Marking a test complete indicates the student is DONE with testing. </a:t>
            </a:r>
          </a:p>
          <a:p>
            <a:pPr>
              <a:buClrTx/>
            </a:pPr>
            <a:r>
              <a:rPr lang="en-US">
                <a:latin typeface="Arial" panose="020B0604020202020204" pitchFamily="34" charset="0"/>
                <a:cs typeface="Arial" panose="020B0604020202020204" pitchFamily="34" charset="0"/>
              </a:rPr>
              <a:t>A test session cannot be stopped until all students have a status of Complete or Marked Complete.</a:t>
            </a:r>
          </a:p>
          <a:p>
            <a:pPr>
              <a:buClrTx/>
            </a:pPr>
            <a:r>
              <a:rPr lang="en-US">
                <a:latin typeface="Arial" panose="020B0604020202020204" pitchFamily="34" charset="0"/>
                <a:cs typeface="Arial" panose="020B0604020202020204" pitchFamily="34" charset="0"/>
              </a:rPr>
              <a:t>On the </a:t>
            </a:r>
            <a:r>
              <a:rPr lang="en-US" b="1">
                <a:latin typeface="Arial" panose="020B0604020202020204" pitchFamily="34" charset="0"/>
                <a:cs typeface="Arial" panose="020B0604020202020204" pitchFamily="34" charset="0"/>
              </a:rPr>
              <a:t>Mark Student Test Complete </a:t>
            </a:r>
            <a:r>
              <a:rPr lang="en-US">
                <a:latin typeface="Arial" panose="020B0604020202020204" pitchFamily="34" charset="0"/>
                <a:cs typeface="Arial" panose="020B0604020202020204" pitchFamily="34" charset="0"/>
              </a:rPr>
              <a:t>page, you must enter a reason.</a:t>
            </a:r>
          </a:p>
          <a:p>
            <a:pPr marL="0" indent="0">
              <a:buNone/>
            </a:pPr>
            <a:endParaRPr lang="en-US"/>
          </a:p>
        </p:txBody>
      </p:sp>
    </p:spTree>
    <p:extLst>
      <p:ext uri="{BB962C8B-B14F-4D97-AF65-F5344CB8AC3E}">
        <p14:creationId xmlns:p14="http://schemas.microsoft.com/office/powerpoint/2010/main" val="2486979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Stop PAN Sessions</a:t>
            </a:r>
          </a:p>
        </p:txBody>
      </p:sp>
      <p:sp>
        <p:nvSpPr>
          <p:cNvPr id="3" name="Content Placeholder 2"/>
          <p:cNvSpPr>
            <a:spLocks noGrp="1"/>
          </p:cNvSpPr>
          <p:nvPr>
            <p:ph idx="4294967295"/>
          </p:nvPr>
        </p:nvSpPr>
        <p:spPr>
          <a:xfrm>
            <a:off x="822326" y="1230313"/>
            <a:ext cx="10411732" cy="5049837"/>
          </a:xfrm>
        </p:spPr>
        <p:txBody>
          <a:bodyPr/>
          <a:lstStyle/>
          <a:p>
            <a:pPr>
              <a:buClrTx/>
            </a:pPr>
            <a:r>
              <a:rPr lang="en-US" sz="2800" dirty="0">
                <a:latin typeface="Arial" panose="020B0604020202020204" pitchFamily="34" charset="0"/>
                <a:cs typeface="Arial" panose="020B0604020202020204" pitchFamily="34" charset="0"/>
              </a:rPr>
              <a:t>Before a PAN session can be stopped, all students in that Session must either have the status of </a:t>
            </a:r>
            <a:r>
              <a:rPr lang="en-US" sz="2800" b="1" dirty="0">
                <a:latin typeface="Arial" panose="020B0604020202020204" pitchFamily="34" charset="0"/>
                <a:cs typeface="Arial" panose="020B0604020202020204" pitchFamily="34" charset="0"/>
              </a:rPr>
              <a:t>Complete</a:t>
            </a:r>
            <a:r>
              <a:rPr lang="en-US" sz="2800" dirty="0">
                <a:latin typeface="Arial" panose="020B0604020202020204" pitchFamily="34" charset="0"/>
                <a:cs typeface="Arial" panose="020B0604020202020204" pitchFamily="34" charset="0"/>
              </a:rPr>
              <a:t> or </a:t>
            </a:r>
            <a:r>
              <a:rPr lang="en-US" sz="2800" b="1" dirty="0">
                <a:latin typeface="Arial" panose="020B0604020202020204" pitchFamily="34" charset="0"/>
                <a:cs typeface="Arial" panose="020B0604020202020204" pitchFamily="34" charset="0"/>
              </a:rPr>
              <a:t>Marked Complete</a:t>
            </a:r>
            <a:r>
              <a:rPr lang="en-US" sz="2800" dirty="0">
                <a:latin typeface="Arial" panose="020B0604020202020204" pitchFamily="34" charset="0"/>
                <a:cs typeface="Arial" panose="020B0604020202020204" pitchFamily="34" charset="0"/>
              </a:rPr>
              <a:t>. </a:t>
            </a:r>
          </a:p>
          <a:p>
            <a:pPr>
              <a:buClrTx/>
            </a:pPr>
            <a:r>
              <a:rPr lang="en-US" sz="2800" dirty="0">
                <a:latin typeface="Arial" panose="020B0604020202020204" pitchFamily="34" charset="0"/>
                <a:cs typeface="Arial" panose="020B0604020202020204" pitchFamily="34" charset="0"/>
              </a:rPr>
              <a:t>You may need to remove any students in </a:t>
            </a:r>
            <a:r>
              <a:rPr lang="en-US" sz="2800" b="1" dirty="0">
                <a:latin typeface="Arial" panose="020B0604020202020204" pitchFamily="34" charset="0"/>
                <a:cs typeface="Arial" panose="020B0604020202020204" pitchFamily="34" charset="0"/>
              </a:rPr>
              <a:t>Ready </a:t>
            </a:r>
            <a:r>
              <a:rPr lang="en-US" sz="2800" dirty="0">
                <a:latin typeface="Arial" panose="020B0604020202020204" pitchFamily="34" charset="0"/>
                <a:cs typeface="Arial" panose="020B0604020202020204" pitchFamily="34" charset="0"/>
              </a:rPr>
              <a:t>status from the PAN Session who did not log in to the test.  </a:t>
            </a:r>
          </a:p>
          <a:p>
            <a:pPr>
              <a:buClrTx/>
            </a:pPr>
            <a:r>
              <a:rPr lang="en-US" sz="2800" dirty="0">
                <a:latin typeface="Arial" panose="020B0604020202020204" pitchFamily="34" charset="0"/>
                <a:cs typeface="Arial" panose="020B0604020202020204" pitchFamily="34" charset="0"/>
              </a:rPr>
              <a:t>Once all students are in a </a:t>
            </a:r>
            <a:r>
              <a:rPr lang="en-US" sz="2800" b="1" dirty="0">
                <a:latin typeface="Arial" panose="020B0604020202020204" pitchFamily="34" charset="0"/>
                <a:cs typeface="Arial" panose="020B0604020202020204" pitchFamily="34" charset="0"/>
              </a:rPr>
              <a:t>Completed</a:t>
            </a:r>
            <a:r>
              <a:rPr lang="en-US" sz="2800" dirty="0">
                <a:latin typeface="Arial" panose="020B0604020202020204" pitchFamily="34" charset="0"/>
                <a:cs typeface="Arial" panose="020B0604020202020204" pitchFamily="34" charset="0"/>
              </a:rPr>
              <a:t> or</a:t>
            </a:r>
            <a:r>
              <a:rPr lang="en-US" sz="2800" b="1" dirty="0">
                <a:latin typeface="Arial" panose="020B0604020202020204" pitchFamily="34" charset="0"/>
                <a:cs typeface="Arial" panose="020B0604020202020204" pitchFamily="34" charset="0"/>
              </a:rPr>
              <a:t> Marked Complete</a:t>
            </a:r>
            <a:r>
              <a:rPr lang="en-US" sz="2800" dirty="0">
                <a:latin typeface="Arial" panose="020B0604020202020204" pitchFamily="34" charset="0"/>
                <a:cs typeface="Arial" panose="020B0604020202020204" pitchFamily="34" charset="0"/>
              </a:rPr>
              <a:t> status, select the </a:t>
            </a:r>
            <a:r>
              <a:rPr lang="en-US" sz="2800" b="1" dirty="0">
                <a:latin typeface="Arial" panose="020B0604020202020204" pitchFamily="34" charset="0"/>
                <a:cs typeface="Arial" panose="020B0604020202020204" pitchFamily="34" charset="0"/>
              </a:rPr>
              <a:t>Stop Session</a:t>
            </a:r>
            <a:r>
              <a:rPr lang="en-US" sz="2800" dirty="0">
                <a:latin typeface="Arial" panose="020B0604020202020204" pitchFamily="34" charset="0"/>
                <a:cs typeface="Arial" panose="020B0604020202020204" pitchFamily="34" charset="0"/>
              </a:rPr>
              <a:t> button on the </a:t>
            </a:r>
            <a:r>
              <a:rPr lang="en-US" sz="2800" b="1" dirty="0">
                <a:latin typeface="Arial" panose="020B0604020202020204" pitchFamily="34" charset="0"/>
                <a:cs typeface="Arial" panose="020B0604020202020204" pitchFamily="34" charset="0"/>
              </a:rPr>
              <a:t>Students in Sessions</a:t>
            </a:r>
            <a:r>
              <a:rPr lang="en-US" sz="2800" dirty="0">
                <a:latin typeface="Arial" panose="020B0604020202020204" pitchFamily="34" charset="0"/>
                <a:cs typeface="Arial" panose="020B0604020202020204" pitchFamily="34" charset="0"/>
              </a:rPr>
              <a:t> page.</a:t>
            </a:r>
          </a:p>
          <a:p>
            <a:pPr>
              <a:buClrTx/>
            </a:pPr>
            <a:r>
              <a:rPr lang="en-US" sz="2800" dirty="0">
                <a:latin typeface="Arial" panose="020B0604020202020204" pitchFamily="34" charset="0"/>
                <a:cs typeface="Arial" panose="020B0604020202020204" pitchFamily="34" charset="0"/>
              </a:rPr>
              <a:t>Refer to the </a:t>
            </a:r>
            <a:r>
              <a:rPr lang="en-US" sz="2800" dirty="0">
                <a:latin typeface="Arial" panose="020B0604020202020204" pitchFamily="34" charset="0"/>
                <a:cs typeface="Arial" panose="020B0604020202020204" pitchFamily="34" charset="0"/>
                <a:hlinkClick r:id="rId2"/>
              </a:rPr>
              <a:t>Marking Student Tests Complete video</a:t>
            </a:r>
            <a:r>
              <a:rPr lang="en-US" sz="2800" dirty="0">
                <a:latin typeface="Arial" panose="020B0604020202020204" pitchFamily="34" charset="0"/>
                <a:cs typeface="Arial" panose="020B0604020202020204" pitchFamily="34" charset="0"/>
              </a:rPr>
              <a:t> on the MCAS Resource Center for a demonstration of marking student tests complete and stopping a PAN Session. </a:t>
            </a:r>
          </a:p>
          <a:p>
            <a:pPr>
              <a:buClrTx/>
            </a:pPr>
            <a:endParaRPr lang="en-US"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F61-B16E-40D3-86D1-84BE76A6DC5E}"/>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After the Infrastructure Trial</a:t>
            </a:r>
          </a:p>
        </p:txBody>
      </p:sp>
      <p:sp>
        <p:nvSpPr>
          <p:cNvPr id="3" name="Content Placeholder 2">
            <a:extLst>
              <a:ext uri="{FF2B5EF4-FFF2-40B4-BE49-F238E27FC236}">
                <a16:creationId xmlns:a16="http://schemas.microsoft.com/office/drawing/2014/main" id="{F2DF8EE9-37D7-4B90-A23E-6F0DBBCEE913}"/>
              </a:ext>
            </a:extLst>
          </p:cNvPr>
          <p:cNvSpPr>
            <a:spLocks noGrp="1"/>
          </p:cNvSpPr>
          <p:nvPr>
            <p:ph idx="4294967295"/>
          </p:nvPr>
        </p:nvSpPr>
        <p:spPr>
          <a:xfrm>
            <a:off x="822326" y="1230313"/>
            <a:ext cx="10162350" cy="5049837"/>
          </a:xfrm>
        </p:spPr>
        <p:txBody>
          <a:bodyPr/>
          <a:lstStyle/>
          <a:p>
            <a:pPr>
              <a:buClrTx/>
            </a:pPr>
            <a:r>
              <a:rPr lang="en-US" sz="2800">
                <a:latin typeface="Arial" panose="020B0604020202020204" pitchFamily="34" charset="0"/>
                <a:cs typeface="Arial" panose="020B0604020202020204" pitchFamily="34" charset="0"/>
              </a:rPr>
              <a:t>Meet/debrief with technology coordinators and test administrators.</a:t>
            </a:r>
          </a:p>
          <a:p>
            <a:pPr>
              <a:buClrTx/>
            </a:pPr>
            <a:r>
              <a:rPr lang="en-US" sz="2800">
                <a:latin typeface="Arial" panose="020B0604020202020204" pitchFamily="34" charset="0"/>
                <a:cs typeface="Arial" panose="020B0604020202020204" pitchFamily="34" charset="0"/>
              </a:rPr>
              <a:t>Collect any notes regarding need for support from the MCAS administration team, and share with the district test coordinator if applicable. </a:t>
            </a:r>
          </a:p>
          <a:p>
            <a:pPr>
              <a:buClrTx/>
            </a:pPr>
            <a:r>
              <a:rPr lang="en-US" sz="2800">
                <a:latin typeface="Arial" panose="020B0604020202020204" pitchFamily="34" charset="0"/>
                <a:cs typeface="Arial" panose="020B0604020202020204" pitchFamily="34" charset="0"/>
              </a:rPr>
              <a:t>If any issues come up: </a:t>
            </a:r>
          </a:p>
          <a:p>
            <a:pPr lvl="1">
              <a:buClrTx/>
              <a:buFont typeface="Arial" panose="020B0604020202020204" pitchFamily="34" charset="0"/>
              <a:buChar char="•"/>
            </a:pPr>
            <a:r>
              <a:rPr lang="en-US" sz="2400">
                <a:latin typeface="Arial" panose="020B0604020202020204" pitchFamily="34" charset="0"/>
                <a:cs typeface="Arial" panose="020B0604020202020204" pitchFamily="34" charset="0"/>
              </a:rPr>
              <a:t>Report any issues that cannot be resolved to the MCAS Service Center.</a:t>
            </a:r>
          </a:p>
          <a:p>
            <a:pPr lvl="1">
              <a:buClrTx/>
              <a:buFont typeface="Arial" panose="020B0604020202020204" pitchFamily="34" charset="0"/>
              <a:buChar char="•"/>
            </a:pPr>
            <a:r>
              <a:rPr lang="en-US" sz="2400">
                <a:latin typeface="Arial" panose="020B0604020202020204" pitchFamily="34" charset="0"/>
                <a:cs typeface="Arial" panose="020B0604020202020204" pitchFamily="34" charset="0"/>
              </a:rPr>
              <a:t>Encourage technology coordinators to </a:t>
            </a:r>
            <a:r>
              <a:rPr lang="en-US" sz="2400">
                <a:latin typeface="Arial" panose="020B0604020202020204" pitchFamily="34" charset="0"/>
                <a:cs typeface="Arial" panose="020B0604020202020204" pitchFamily="34" charset="0"/>
                <a:hlinkClick r:id="rId2"/>
              </a:rPr>
              <a:t>schedule a technology support call</a:t>
            </a:r>
            <a:r>
              <a:rPr lang="en-US" sz="24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03434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6" name="Picture 5" descr="Graphical user interface, text, application, email&#10;&#10;Description automatically generated">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1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Review: Part I of Infrastructure Trials for New Principals and Test Coordinators</a:t>
            </a:r>
          </a:p>
          <a:p>
            <a:pPr marL="514350" indent="-514350">
              <a:buClrTx/>
              <a:buFont typeface="+mj-lt"/>
              <a:buAutoNum type="arabicPeriod"/>
            </a:pPr>
            <a:r>
              <a:rPr lang="en-US" dirty="0">
                <a:solidFill>
                  <a:srgbClr val="101D35"/>
                </a:solidFill>
                <a:latin typeface="Arial"/>
                <a:cs typeface="Arial"/>
              </a:rPr>
              <a:t>Checklist of Steps: Tasks for Test Coordinators and Test Administrators</a:t>
            </a:r>
          </a:p>
          <a:p>
            <a:pPr marL="514350" indent="-514350">
              <a:buClrTx/>
              <a:buFont typeface="+mj-lt"/>
              <a:buAutoNum type="arabicPeriod"/>
            </a:pPr>
            <a:r>
              <a:rPr lang="en-US" dirty="0">
                <a:solidFill>
                  <a:srgbClr val="101D35"/>
                </a:solidFill>
                <a:latin typeface="Arial"/>
                <a:cs typeface="Arial"/>
              </a:rPr>
              <a:t>Administration and Next Steps</a:t>
            </a:r>
          </a:p>
          <a:p>
            <a:pPr marL="514350" indent="-514350">
              <a:buClrTx/>
              <a:buFont typeface="+mj-lt"/>
              <a:buAutoNum type="arabicPeriod"/>
            </a:pPr>
            <a:r>
              <a:rPr lang="en-US" dirty="0">
                <a:solidFill>
                  <a:srgbClr val="101D35"/>
                </a:solidFill>
                <a:latin typeface="Arial"/>
                <a:cs typeface="Arial"/>
              </a:rPr>
              <a:t>Resources, Support, and Next Steps </a:t>
            </a:r>
          </a:p>
          <a:p>
            <a:pPr marL="514350" indent="-514350">
              <a:buClrTx/>
              <a:buFont typeface="+mj-lt"/>
              <a:buAutoNum type="arabicPeriod"/>
            </a:pPr>
            <a:r>
              <a:rPr lang="en-US" dirty="0">
                <a:solidFill>
                  <a:srgbClr val="101D35"/>
                </a:solidFill>
                <a:latin typeface="Arial"/>
                <a:cs typeface="Arial"/>
              </a:rPr>
              <a:t>Live “Sandbox” Time</a:t>
            </a: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4. Resources, Support, and Next Steps</a:t>
            </a:r>
          </a:p>
        </p:txBody>
      </p:sp>
    </p:spTree>
    <p:extLst>
      <p:ext uri="{BB962C8B-B14F-4D97-AF65-F5344CB8AC3E}">
        <p14:creationId xmlns:p14="http://schemas.microsoft.com/office/powerpoint/2010/main" val="4292659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Resources in the MCAS Resource Center </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579888055"/>
              </p:ext>
            </p:extLst>
          </p:nvPr>
        </p:nvGraphicFramePr>
        <p:xfrm>
          <a:off x="288421" y="922772"/>
          <a:ext cx="11622530" cy="4837948"/>
        </p:xfrm>
        <a:graphic>
          <a:graphicData uri="http://schemas.openxmlformats.org/drawingml/2006/table">
            <a:tbl>
              <a:tblPr firstRow="1" bandRow="1">
                <a:tableStyleId>{00A15C55-8517-42AA-B614-E9B94910E393}</a:tableStyleId>
              </a:tblPr>
              <a:tblGrid>
                <a:gridCol w="5913779">
                  <a:extLst>
                    <a:ext uri="{9D8B030D-6E8A-4147-A177-3AD203B41FA5}">
                      <a16:colId xmlns:a16="http://schemas.microsoft.com/office/drawing/2014/main" val="693765042"/>
                    </a:ext>
                  </a:extLst>
                </a:gridCol>
                <a:gridCol w="5708751">
                  <a:extLst>
                    <a:ext uri="{9D8B030D-6E8A-4147-A177-3AD203B41FA5}">
                      <a16:colId xmlns:a16="http://schemas.microsoft.com/office/drawing/2014/main" val="4077489660"/>
                    </a:ext>
                  </a:extLst>
                </a:gridCol>
              </a:tblGrid>
              <a:tr h="408599">
                <a:tc>
                  <a:txBody>
                    <a:bodyPr/>
                    <a:lstStyle/>
                    <a:p>
                      <a:r>
                        <a:rPr lang="en-US" sz="2000">
                          <a:latin typeface="Arial" panose="020B0604020202020204" pitchFamily="34" charset="0"/>
                          <a:cs typeface="Arial" panose="020B0604020202020204" pitchFamily="34" charset="0"/>
                        </a:rPr>
                        <a:t>Resource</a:t>
                      </a:r>
                    </a:p>
                  </a:txBody>
                  <a:tcPr/>
                </a:tc>
                <a:tc>
                  <a:txBody>
                    <a:bodyPr/>
                    <a:lstStyle/>
                    <a:p>
                      <a:r>
                        <a:rPr lang="en-US" sz="2000">
                          <a:latin typeface="Arial" panose="020B0604020202020204" pitchFamily="34" charset="0"/>
                          <a:cs typeface="Arial" panose="020B0604020202020204" pitchFamily="34" charset="0"/>
                        </a:rPr>
                        <a:t>Location</a:t>
                      </a:r>
                    </a:p>
                  </a:txBody>
                  <a:tcPr/>
                </a:tc>
                <a:extLst>
                  <a:ext uri="{0D108BD9-81ED-4DB2-BD59-A6C34878D82A}">
                    <a16:rowId xmlns:a16="http://schemas.microsoft.com/office/drawing/2014/main" val="2087652330"/>
                  </a:ext>
                </a:extLst>
              </a:tr>
              <a:tr h="942920">
                <a:tc>
                  <a:txBody>
                    <a:bodyPr/>
                    <a:lstStyle/>
                    <a:p>
                      <a:r>
                        <a:rPr lang="en-US" sz="1800">
                          <a:solidFill>
                            <a:srgbClr val="101D35"/>
                          </a:solidFill>
                          <a:latin typeface="Arial" panose="020B0604020202020204" pitchFamily="34" charset="0"/>
                          <a:cs typeface="Arial" panose="020B0604020202020204" pitchFamily="34" charset="0"/>
                        </a:rPr>
                        <a:t>Infrastructure Trial </a:t>
                      </a:r>
                      <a:r>
                        <a:rPr lang="en-US" sz="1800" strike="noStrike">
                          <a:solidFill>
                            <a:srgbClr val="101D35"/>
                          </a:solidFill>
                          <a:latin typeface="Arial" panose="020B0604020202020204" pitchFamily="34" charset="0"/>
                          <a:cs typeface="Arial" panose="020B0604020202020204" pitchFamily="34" charset="0"/>
                        </a:rPr>
                        <a:t>Readiness </a:t>
                      </a:r>
                      <a:r>
                        <a:rPr lang="en-US" sz="1800">
                          <a:solidFill>
                            <a:srgbClr val="101D35"/>
                          </a:solidFill>
                          <a:latin typeface="Arial" panose="020B0604020202020204" pitchFamily="34" charset="0"/>
                          <a:cs typeface="Arial" panose="020B0604020202020204" pitchFamily="34" charset="0"/>
                        </a:rPr>
                        <a:t>Guide, including Best Practices for CBT Set-Up, Administration, and Troubleshooting </a:t>
                      </a:r>
                    </a:p>
                  </a:txBody>
                  <a:tcPr/>
                </a:tc>
                <a:tc>
                  <a:txBody>
                    <a:bodyPr/>
                    <a:lstStyle/>
                    <a:p>
                      <a:r>
                        <a:rPr lang="en-US" sz="1800">
                          <a:latin typeface="Arial" panose="020B0604020202020204" pitchFamily="34" charset="0"/>
                          <a:cs typeface="Arial" panose="020B0604020202020204" pitchFamily="34" charset="0"/>
                          <a:hlinkClick r:id="rId3"/>
                        </a:rPr>
                        <a:t>mcas.pearsonsupport.com/manuals</a:t>
                      </a:r>
                      <a:r>
                        <a:rPr lang="en-US" sz="1800">
                          <a:latin typeface="Arial" panose="020B0604020202020204" pitchFamily="34" charset="0"/>
                          <a:cs typeface="Arial" panose="020B0604020202020204" pitchFamily="34" charset="0"/>
                        </a:rPr>
                        <a:t> </a:t>
                      </a:r>
                      <a:br>
                        <a:rPr lang="en-US" sz="1800">
                          <a:latin typeface="Arial" panose="020B0604020202020204" pitchFamily="34" charset="0"/>
                          <a:cs typeface="Arial" panose="020B0604020202020204" pitchFamily="34" charset="0"/>
                        </a:rPr>
                      </a:br>
                      <a:r>
                        <a:rPr lang="en-US" sz="1800">
                          <a:solidFill>
                            <a:srgbClr val="101D35"/>
                          </a:solidFill>
                          <a:latin typeface="Arial" panose="020B0604020202020204" pitchFamily="34" charset="0"/>
                          <a:cs typeface="Arial" panose="020B0604020202020204" pitchFamily="34" charset="0"/>
                        </a:rPr>
                        <a:t>(“PearsonAccess Next Guidance” drop-down) </a:t>
                      </a:r>
                    </a:p>
                    <a:p>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4638667"/>
                  </a:ext>
                </a:extLst>
              </a:tr>
              <a:tr h="377168">
                <a:tc>
                  <a:txBody>
                    <a:bodyPr/>
                    <a:lstStyle/>
                    <a:p>
                      <a:r>
                        <a:rPr lang="en-US" sz="1800">
                          <a:solidFill>
                            <a:srgbClr val="101D35"/>
                          </a:solidFill>
                          <a:latin typeface="Arial" panose="020B0604020202020204" pitchFamily="34" charset="0"/>
                          <a:cs typeface="Arial" panose="020B0604020202020204" pitchFamily="34" charset="0"/>
                        </a:rPr>
                        <a:t>Infrastructure Trial training modules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4"/>
                        </a:rPr>
                        <a:t>mcas.pearsonsupport.com/training</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8977079"/>
                  </a:ext>
                </a:extLst>
              </a:tr>
              <a:tr h="377168">
                <a:tc>
                  <a:txBody>
                    <a:bodyPr/>
                    <a:lstStyle/>
                    <a:p>
                      <a:r>
                        <a:rPr lang="en-US" sz="1800">
                          <a:solidFill>
                            <a:srgbClr val="101D35"/>
                          </a:solidFill>
                          <a:latin typeface="Arial" panose="020B0604020202020204" pitchFamily="34" charset="0"/>
                          <a:cs typeface="Arial" panose="020B0604020202020204" pitchFamily="34" charset="0"/>
                        </a:rPr>
                        <a:t>Student tutorial and practice tests</a:t>
                      </a:r>
                    </a:p>
                  </a:txBody>
                  <a:tcPr/>
                </a:tc>
                <a:tc>
                  <a:txBody>
                    <a:bodyPr/>
                    <a:lstStyle/>
                    <a:p>
                      <a:r>
                        <a:rPr lang="en-US" sz="1800">
                          <a:latin typeface="Arial" panose="020B0604020202020204" pitchFamily="34" charset="0"/>
                          <a:cs typeface="Arial" panose="020B0604020202020204" pitchFamily="34" charset="0"/>
                          <a:hlinkClick r:id="rId5"/>
                        </a:rPr>
                        <a:t>mcas.pearsonsupport.com/student</a:t>
                      </a:r>
                      <a:endParaRPr lang="en-US" sz="300">
                        <a:solidFill>
                          <a:schemeClr val="bg2">
                            <a:lumMod val="9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9903057"/>
                  </a:ext>
                </a:extLst>
              </a:tr>
              <a:tr h="717372">
                <a:tc>
                  <a:txBody>
                    <a:bodyPr/>
                    <a:lstStyle/>
                    <a:p>
                      <a:r>
                        <a:rPr lang="en-US" sz="1800">
                          <a:solidFill>
                            <a:srgbClr val="101D35"/>
                          </a:solidFill>
                          <a:latin typeface="Arial" panose="020B0604020202020204" pitchFamily="34" charset="0"/>
                          <a:cs typeface="Arial" panose="020B0604020202020204" pitchFamily="34" charset="0"/>
                        </a:rPr>
                        <a:t>TestNav8 and PearsonAccess</a:t>
                      </a:r>
                      <a:r>
                        <a:rPr lang="en-US" sz="1800" baseline="30000">
                          <a:solidFill>
                            <a:srgbClr val="101D35"/>
                          </a:solidFill>
                          <a:latin typeface="Arial" panose="020B0604020202020204" pitchFamily="34" charset="0"/>
                          <a:cs typeface="Arial" panose="020B0604020202020204" pitchFamily="34" charset="0"/>
                        </a:rPr>
                        <a:t>next</a:t>
                      </a:r>
                      <a:r>
                        <a:rPr lang="en-US" sz="1800">
                          <a:solidFill>
                            <a:srgbClr val="101D35"/>
                          </a:solidFill>
                          <a:latin typeface="Arial" panose="020B0604020202020204" pitchFamily="34" charset="0"/>
                          <a:cs typeface="Arial" panose="020B0604020202020204" pitchFamily="34" charset="0"/>
                        </a:rPr>
                        <a:t> User Guides</a:t>
                      </a:r>
                    </a:p>
                  </a:txBody>
                  <a:tcPr/>
                </a:tc>
                <a:tc>
                  <a:txBody>
                    <a:bodyPr/>
                    <a:lstStyle/>
                    <a:p>
                      <a:r>
                        <a:rPr lang="en-US" sz="1800">
                          <a:latin typeface="Arial" panose="020B0604020202020204" pitchFamily="34" charset="0"/>
                          <a:cs typeface="Arial" panose="020B0604020202020204" pitchFamily="34" charset="0"/>
                          <a:hlinkClick r:id="rId6"/>
                        </a:rPr>
                        <a:t>mcas.pearsonsupport.com/technology-setup</a:t>
                      </a:r>
                      <a:r>
                        <a:rPr lang="en-US" sz="1800">
                          <a:latin typeface="Arial" panose="020B0604020202020204" pitchFamily="34" charset="0"/>
                          <a:cs typeface="Arial" panose="020B0604020202020204" pitchFamily="34" charset="0"/>
                        </a:rPr>
                        <a:t> </a:t>
                      </a:r>
                      <a:br>
                        <a:rPr lang="en-US" sz="1800">
                          <a:latin typeface="Arial" panose="020B0604020202020204" pitchFamily="34" charset="0"/>
                          <a:cs typeface="Arial" panose="020B0604020202020204" pitchFamily="34" charset="0"/>
                        </a:rPr>
                      </a:br>
                      <a:r>
                        <a:rPr lang="en-US" sz="1800">
                          <a:solidFill>
                            <a:srgbClr val="101D35"/>
                          </a:solidFill>
                          <a:latin typeface="Arial" panose="020B0604020202020204" pitchFamily="34" charset="0"/>
                          <a:cs typeface="Arial" panose="020B0604020202020204" pitchFamily="34" charset="0"/>
                        </a:rPr>
                        <a:t>(“User Guides” drop-down)</a:t>
                      </a:r>
                      <a:endParaRPr lang="en-US" sz="3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0175532"/>
                  </a:ext>
                </a:extLst>
              </a:tr>
              <a:tr h="700271">
                <a:tc>
                  <a:txBody>
                    <a:bodyPr/>
                    <a:lstStyle/>
                    <a:p>
                      <a:r>
                        <a:rPr lang="en-US" sz="1800">
                          <a:solidFill>
                            <a:srgbClr val="101D35"/>
                          </a:solidFill>
                          <a:latin typeface="Arial" panose="020B0604020202020204" pitchFamily="34" charset="0"/>
                          <a:cs typeface="Arial" panose="020B0604020202020204" pitchFamily="34" charset="0"/>
                        </a:rPr>
                        <a:t>Guide to the SR/PNP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3"/>
                        </a:rPr>
                        <a:t>mcas.pearsonsupport.com/manuals</a:t>
                      </a:r>
                      <a:r>
                        <a:rPr lang="en-US" sz="1800">
                          <a:latin typeface="Arial" panose="020B0604020202020204" pitchFamily="34" charset="0"/>
                          <a:cs typeface="Arial" panose="020B0604020202020204" pitchFamily="34" charset="0"/>
                        </a:rPr>
                        <a:t> </a:t>
                      </a:r>
                      <a:br>
                        <a:rPr lang="en-US" sz="1800">
                          <a:latin typeface="Arial" panose="020B0604020202020204" pitchFamily="34" charset="0"/>
                          <a:cs typeface="Arial" panose="020B0604020202020204" pitchFamily="34" charset="0"/>
                        </a:rPr>
                      </a:br>
                      <a:r>
                        <a:rPr lang="en-US" sz="1800">
                          <a:solidFill>
                            <a:srgbClr val="101D35"/>
                          </a:solidFill>
                          <a:latin typeface="Arial" panose="020B0604020202020204" pitchFamily="34" charset="0"/>
                          <a:cs typeface="Arial" panose="020B0604020202020204" pitchFamily="34" charset="0"/>
                        </a:rPr>
                        <a:t>(“PearsonAccess Next Guidance” drop-down) </a:t>
                      </a:r>
                      <a:endParaRPr lang="en-US" sz="7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660044">
                <a:tc>
                  <a:txBody>
                    <a:bodyPr/>
                    <a:lstStyle/>
                    <a:p>
                      <a:r>
                        <a:rPr lang="en-US" sz="1800">
                          <a:solidFill>
                            <a:srgbClr val="101D35"/>
                          </a:solidFill>
                          <a:latin typeface="Arial" panose="020B0604020202020204" pitchFamily="34" charset="0"/>
                          <a:cs typeface="Arial" panose="020B0604020202020204" pitchFamily="34" charset="0"/>
                        </a:rPr>
                        <a:t>Technology Specifications</a:t>
                      </a:r>
                    </a:p>
                  </a:txBody>
                  <a:tcPr/>
                </a:tc>
                <a:tc>
                  <a:txBody>
                    <a:bodyPr/>
                    <a:lstStyle/>
                    <a:p>
                      <a:r>
                        <a:rPr lang="en-US" sz="1800">
                          <a:latin typeface="Arial" panose="020B0604020202020204" pitchFamily="34" charset="0"/>
                          <a:cs typeface="Arial" panose="020B0604020202020204" pitchFamily="34" charset="0"/>
                          <a:hlinkClick r:id="rId6"/>
                        </a:rPr>
                        <a:t>mcas.pearsonsupport.com/technology-setup</a:t>
                      </a:r>
                      <a:br>
                        <a:rPr lang="en-US" sz="1800">
                          <a:latin typeface="Arial" panose="020B0604020202020204" pitchFamily="34" charset="0"/>
                          <a:cs typeface="Arial" panose="020B0604020202020204" pitchFamily="34" charset="0"/>
                        </a:rPr>
                      </a:br>
                      <a:r>
                        <a:rPr lang="en-US" sz="1800">
                          <a:solidFill>
                            <a:srgbClr val="101D35"/>
                          </a:solidFill>
                          <a:latin typeface="Arial" panose="020B0604020202020204" pitchFamily="34" charset="0"/>
                          <a:cs typeface="Arial" panose="020B0604020202020204" pitchFamily="34" charset="0"/>
                        </a:rPr>
                        <a:t>(“Technology Guidelines” drop-down)</a:t>
                      </a:r>
                      <a:endParaRPr lang="en-US" sz="3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1667052"/>
                  </a:ext>
                </a:extLst>
              </a:tr>
              <a:tr h="654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101D35"/>
                          </a:solidFill>
                          <a:latin typeface="Arial" panose="020B0604020202020204" pitchFamily="34" charset="0"/>
                          <a:cs typeface="Arial" panose="020B0604020202020204" pitchFamily="34" charset="0"/>
                        </a:rPr>
                        <a:t>Accessibility and accommodations guidance and modules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3"/>
                        </a:rPr>
                        <a:t>mcas.pearsonsupport.com/manuals</a:t>
                      </a:r>
                      <a:r>
                        <a:rPr lang="en-US" sz="1800">
                          <a:latin typeface="Arial" panose="020B0604020202020204" pitchFamily="34" charset="0"/>
                          <a:cs typeface="Arial" panose="020B0604020202020204" pitchFamily="34" charset="0"/>
                        </a:rPr>
                        <a:t> </a:t>
                      </a:r>
                      <a:r>
                        <a:rPr lang="en-US" sz="1800">
                          <a:solidFill>
                            <a:srgbClr val="101D35"/>
                          </a:solidFill>
                          <a:latin typeface="Arial" panose="020B0604020202020204" pitchFamily="34" charset="0"/>
                          <a:cs typeface="Arial" panose="020B0604020202020204" pitchFamily="34" charset="0"/>
                        </a:rPr>
                        <a:t>(“Accessibility and Accommodations Guidance” drop-down)</a:t>
                      </a:r>
                    </a:p>
                  </a:txBody>
                  <a:tcPr/>
                </a:tc>
                <a:extLst>
                  <a:ext uri="{0D108BD9-81ED-4DB2-BD59-A6C34878D82A}">
                    <a16:rowId xmlns:a16="http://schemas.microsoft.com/office/drawing/2014/main" val="2138268745"/>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99CF-334E-4C8E-8901-547F0CF345E3}"/>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Additional Resources on the DESE MCAS website </a:t>
            </a:r>
          </a:p>
        </p:txBody>
      </p:sp>
      <p:graphicFrame>
        <p:nvGraphicFramePr>
          <p:cNvPr id="7" name="Content Placeholder 4">
            <a:extLst>
              <a:ext uri="{FF2B5EF4-FFF2-40B4-BE49-F238E27FC236}">
                <a16:creationId xmlns:a16="http://schemas.microsoft.com/office/drawing/2014/main" id="{86AE0A5D-DD46-477B-BD3A-CABF55F07C51}"/>
              </a:ext>
            </a:extLst>
          </p:cNvPr>
          <p:cNvGraphicFramePr>
            <a:graphicFrameLocks noGrp="1"/>
          </p:cNvGraphicFramePr>
          <p:nvPr>
            <p:ph idx="4294967295"/>
            <p:extLst>
              <p:ext uri="{D42A27DB-BD31-4B8C-83A1-F6EECF244321}">
                <p14:modId xmlns:p14="http://schemas.microsoft.com/office/powerpoint/2010/main" val="3895761762"/>
              </p:ext>
            </p:extLst>
          </p:nvPr>
        </p:nvGraphicFramePr>
        <p:xfrm>
          <a:off x="536575" y="1536700"/>
          <a:ext cx="11118850" cy="2778760"/>
        </p:xfrm>
        <a:graphic>
          <a:graphicData uri="http://schemas.openxmlformats.org/drawingml/2006/table">
            <a:tbl>
              <a:tblPr firstRow="1" bandRow="1">
                <a:tableStyleId>{00A15C55-8517-42AA-B614-E9B94910E393}</a:tableStyleId>
              </a:tblPr>
              <a:tblGrid>
                <a:gridCol w="2965233">
                  <a:extLst>
                    <a:ext uri="{9D8B030D-6E8A-4147-A177-3AD203B41FA5}">
                      <a16:colId xmlns:a16="http://schemas.microsoft.com/office/drawing/2014/main" val="237946869"/>
                    </a:ext>
                  </a:extLst>
                </a:gridCol>
                <a:gridCol w="8153617">
                  <a:extLst>
                    <a:ext uri="{9D8B030D-6E8A-4147-A177-3AD203B41FA5}">
                      <a16:colId xmlns:a16="http://schemas.microsoft.com/office/drawing/2014/main" val="3859205098"/>
                    </a:ext>
                  </a:extLst>
                </a:gridCol>
              </a:tblGrid>
              <a:tr h="370840">
                <a:tc>
                  <a:txBody>
                    <a:bodyPr/>
                    <a:lstStyle/>
                    <a:p>
                      <a:r>
                        <a:rPr lang="en-US" sz="1800">
                          <a:latin typeface="Arial" panose="020B0604020202020204" pitchFamily="34" charset="0"/>
                          <a:cs typeface="Arial" panose="020B0604020202020204" pitchFamily="34" charset="0"/>
                        </a:rPr>
                        <a:t>Resource</a:t>
                      </a:r>
                    </a:p>
                  </a:txBody>
                  <a:tcPr/>
                </a:tc>
                <a:tc>
                  <a:txBody>
                    <a:bodyPr/>
                    <a:lstStyle/>
                    <a:p>
                      <a:r>
                        <a:rPr lang="en-US" sz="180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70840">
                <a:tc>
                  <a:txBody>
                    <a:bodyPr/>
                    <a:lstStyle/>
                    <a:p>
                      <a:r>
                        <a:rPr lang="en-US" sz="2000" b="1">
                          <a:latin typeface="Arial" panose="020B0604020202020204" pitchFamily="34" charset="0"/>
                          <a:cs typeface="Arial" panose="020B0604020202020204" pitchFamily="34" charset="0"/>
                          <a:hlinkClick r:id="rId2"/>
                        </a:rPr>
                        <a:t>Home page</a:t>
                      </a:r>
                      <a:endParaRPr lang="en-US" sz="300" b="1">
                        <a:solidFill>
                          <a:schemeClr val="bg2">
                            <a:lumMod val="90000"/>
                          </a:schemeClr>
                        </a:solidFill>
                        <a:latin typeface="Arial" panose="020B0604020202020204" pitchFamily="34" charset="0"/>
                        <a:cs typeface="Arial" panose="020B0604020202020204" pitchFamily="34" charset="0"/>
                      </a:endParaRPr>
                    </a:p>
                  </a:txBody>
                  <a:tcPr/>
                </a:tc>
                <a:tc>
                  <a:txBody>
                    <a:bodyPr/>
                    <a:lstStyle/>
                    <a:p>
                      <a:r>
                        <a:rPr lang="en-US" sz="2000">
                          <a:solidFill>
                            <a:srgbClr val="101D35"/>
                          </a:solidFill>
                          <a:latin typeface="Arial" panose="020B0604020202020204" pitchFamily="34" charset="0"/>
                          <a:cs typeface="Arial" panose="020B0604020202020204" pitchFamily="34" charset="0"/>
                        </a:rPr>
                        <a:t>Access MCAS headlines and links to MCAS site (e.g., test schedule, test designs, training) </a:t>
                      </a:r>
                    </a:p>
                  </a:txBody>
                  <a:tcPr/>
                </a:tc>
                <a:extLst>
                  <a:ext uri="{0D108BD9-81ED-4DB2-BD59-A6C34878D82A}">
                    <a16:rowId xmlns:a16="http://schemas.microsoft.com/office/drawing/2014/main" val="3740854711"/>
                  </a:ext>
                </a:extLst>
              </a:tr>
              <a:tr h="370840">
                <a:tc>
                  <a:txBody>
                    <a:bodyPr/>
                    <a:lstStyle/>
                    <a:p>
                      <a:r>
                        <a:rPr lang="en-US" sz="2000" b="1">
                          <a:latin typeface="Arial" panose="020B0604020202020204" pitchFamily="34" charset="0"/>
                          <a:cs typeface="Arial" panose="020B0604020202020204" pitchFamily="34" charset="0"/>
                          <a:hlinkClick r:id="rId3"/>
                        </a:rPr>
                        <a:t>Student Assessment Updates</a:t>
                      </a:r>
                      <a:endParaRPr lang="en-US" sz="300" b="1">
                        <a:solidFill>
                          <a:schemeClr val="bg2"/>
                        </a:solidFill>
                        <a:latin typeface="Arial" panose="020B0604020202020204" pitchFamily="34" charset="0"/>
                        <a:cs typeface="Arial" panose="020B0604020202020204" pitchFamily="34" charset="0"/>
                      </a:endParaRPr>
                    </a:p>
                  </a:txBody>
                  <a:tcPr/>
                </a:tc>
                <a:tc>
                  <a:txBody>
                    <a:bodyPr/>
                    <a:lstStyle/>
                    <a:p>
                      <a:r>
                        <a:rPr lang="en-US" sz="2000">
                          <a:solidFill>
                            <a:srgbClr val="101D35"/>
                          </a:solidFill>
                          <a:latin typeface="Arial" panose="020B0604020202020204" pitchFamily="34" charset="0"/>
                          <a:cs typeface="Arial" panose="020B0604020202020204" pitchFamily="34" charset="0"/>
                        </a:rPr>
                        <a:t>Biweekly email with important updates about the MCAS program</a:t>
                      </a:r>
                      <a:endParaRPr lang="en-US" sz="2000" b="0" kern="1200">
                        <a:solidFill>
                          <a:srgbClr val="101D35"/>
                        </a:solidFill>
                        <a:effectLst/>
                        <a:latin typeface="Arial" panose="020B0604020202020204" pitchFamily="34" charset="0"/>
                        <a:cs typeface="Arial" panose="020B0604020202020204" pitchFamily="34" charset="0"/>
                      </a:endParaRPr>
                    </a:p>
                    <a:p>
                      <a:r>
                        <a:rPr lang="en-US" sz="2000" b="0" kern="1200">
                          <a:solidFill>
                            <a:srgbClr val="101D35"/>
                          </a:solidFill>
                          <a:effectLst/>
                          <a:latin typeface="Arial" panose="020B0604020202020204" pitchFamily="34" charset="0"/>
                          <a:cs typeface="Arial" panose="020B0604020202020204" pitchFamily="34" charset="0"/>
                        </a:rPr>
                        <a:t>If you do not already receive this email, subscribe at this link: </a:t>
                      </a:r>
                      <a:r>
                        <a:rPr lang="en-US" sz="2000" b="0" kern="1200">
                          <a:solidFill>
                            <a:schemeClr val="dk1"/>
                          </a:solidFill>
                          <a:effectLst/>
                          <a:latin typeface="Arial" panose="020B0604020202020204" pitchFamily="34" charset="0"/>
                          <a:cs typeface="Arial" panose="020B0604020202020204" pitchFamily="34" charset="0"/>
                          <a:hlinkClick r:id="rId4"/>
                        </a:rPr>
                        <a:t>http://eepurl.com/ghSOhH</a:t>
                      </a:r>
                      <a:r>
                        <a:rPr lang="en-US" sz="2000" b="0" kern="1200">
                          <a:solidFill>
                            <a:schemeClr val="dk1"/>
                          </a:solidFill>
                          <a:effectLst/>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1958706"/>
                  </a:ext>
                </a:extLst>
              </a:tr>
              <a:tr h="370840">
                <a:tc>
                  <a:txBody>
                    <a:bodyPr/>
                    <a:lstStyle/>
                    <a:p>
                      <a:r>
                        <a:rPr lang="en-US" sz="2000" b="1">
                          <a:latin typeface="Arial" panose="020B0604020202020204" pitchFamily="34" charset="0"/>
                          <a:cs typeface="Arial" panose="020B0604020202020204" pitchFamily="34" charset="0"/>
                          <a:hlinkClick r:id="rId5"/>
                        </a:rPr>
                        <a:t>Sample materials from schools</a:t>
                      </a:r>
                      <a:endParaRPr lang="en-US" sz="100" b="1">
                        <a:solidFill>
                          <a:schemeClr val="bg2">
                            <a:lumMod val="90000"/>
                          </a:schemeClr>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101D35"/>
                          </a:solidFill>
                          <a:latin typeface="Arial" panose="020B0604020202020204" pitchFamily="34" charset="0"/>
                          <a:cs typeface="Arial" panose="020B0604020202020204" pitchFamily="34" charset="0"/>
                        </a:rPr>
                        <a:t>Review materials developed by Swampscott Public Schools and other schools that can be helpful in preparing for an Infrastructure Trial. </a:t>
                      </a:r>
                    </a:p>
                  </a:txBody>
                  <a:tcPr/>
                </a:tc>
                <a:extLst>
                  <a:ext uri="{0D108BD9-81ED-4DB2-BD59-A6C34878D82A}">
                    <a16:rowId xmlns:a16="http://schemas.microsoft.com/office/drawing/2014/main" val="4116341597"/>
                  </a:ext>
                </a:extLst>
              </a:tr>
            </a:tbl>
          </a:graphicData>
        </a:graphic>
      </p:graphicFrame>
    </p:spTree>
    <p:extLst>
      <p:ext uri="{BB962C8B-B14F-4D97-AF65-F5344CB8AC3E}">
        <p14:creationId xmlns:p14="http://schemas.microsoft.com/office/powerpoint/2010/main" val="1733599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838199" y="184149"/>
            <a:ext cx="10515600" cy="1042988"/>
          </a:xfrm>
        </p:spPr>
        <p:txBody>
          <a:bodyPr/>
          <a:lstStyle/>
          <a:p>
            <a:pPr algn="ctr"/>
            <a:r>
              <a:rPr lang="en-US" sz="4000">
                <a:solidFill>
                  <a:srgbClr val="3647B6"/>
                </a:solidFill>
                <a:latin typeface="Arial" panose="020B0604020202020204" pitchFamily="34" charset="0"/>
                <a:cs typeface="Arial" panose="020B0604020202020204" pitchFamily="34" charset="0"/>
              </a:rPr>
              <a:t>Upcoming Training Sessions</a:t>
            </a: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3275027500"/>
              </p:ext>
            </p:extLst>
          </p:nvPr>
        </p:nvGraphicFramePr>
        <p:xfrm>
          <a:off x="152398" y="959269"/>
          <a:ext cx="11887201" cy="3149128"/>
        </p:xfrm>
        <a:graphic>
          <a:graphicData uri="http://schemas.openxmlformats.org/drawingml/2006/table">
            <a:tbl>
              <a:tblPr firstRow="1" bandRow="1">
                <a:tableStyleId>{00A15C55-8517-42AA-B614-E9B94910E393}</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372187">
                <a:tc>
                  <a:txBody>
                    <a:bodyPr/>
                    <a:lstStyle/>
                    <a:p>
                      <a:r>
                        <a:rPr lang="en-US" sz="1600">
                          <a:latin typeface="Arial" panose="020B0604020202020204" pitchFamily="34" charset="0"/>
                          <a:cs typeface="Arial" panose="020B0604020202020204" pitchFamily="34" charset="0"/>
                        </a:rPr>
                        <a:t>Date</a:t>
                      </a:r>
                    </a:p>
                  </a:txBody>
                  <a:tcPr/>
                </a:tc>
                <a:tc>
                  <a:txBody>
                    <a:bodyPr/>
                    <a:lstStyle/>
                    <a:p>
                      <a:r>
                        <a:rPr lang="en-US" sz="1600">
                          <a:latin typeface="Arial" panose="020B0604020202020204" pitchFamily="34" charset="0"/>
                          <a:cs typeface="Arial" panose="020B0604020202020204" pitchFamily="34" charset="0"/>
                        </a:rPr>
                        <a:t>Session</a:t>
                      </a:r>
                    </a:p>
                  </a:txBody>
                  <a:tcPr/>
                </a:tc>
                <a:tc>
                  <a:txBody>
                    <a:bodyPr/>
                    <a:lstStyle/>
                    <a:p>
                      <a:r>
                        <a:rPr lang="en-US" sz="160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651327">
                <a:tc>
                  <a:txBody>
                    <a:bodyPr/>
                    <a:lstStyle/>
                    <a:p>
                      <a:r>
                        <a:rPr lang="en-US" sz="1600">
                          <a:solidFill>
                            <a:srgbClr val="101D35"/>
                          </a:solidFill>
                          <a:latin typeface="Arial" panose="020B0604020202020204" pitchFamily="34" charset="0"/>
                          <a:cs typeface="Arial" panose="020B0604020202020204" pitchFamily="34" charset="0"/>
                        </a:rPr>
                        <a:t>Tuesday, January 30 and</a:t>
                      </a:r>
                    </a:p>
                    <a:p>
                      <a:r>
                        <a:rPr lang="en-US" sz="1600">
                          <a:solidFill>
                            <a:srgbClr val="101D35"/>
                          </a:solidFill>
                          <a:latin typeface="Arial" panose="020B0604020202020204" pitchFamily="34" charset="0"/>
                          <a:cs typeface="Arial" panose="020B0604020202020204" pitchFamily="34" charset="0"/>
                        </a:rPr>
                        <a:t>Thursday, February 1,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MCAS Accessibility and Accommodations</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test coordinators, special education administrators and supervisors, test administrators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9300920"/>
                  </a:ext>
                </a:extLst>
              </a:tr>
              <a:tr h="651327">
                <a:tc>
                  <a:txBody>
                    <a:bodyPr/>
                    <a:lstStyle/>
                    <a:p>
                      <a:r>
                        <a:rPr lang="en-US" sz="1600">
                          <a:solidFill>
                            <a:srgbClr val="101D35"/>
                          </a:solidFill>
                          <a:latin typeface="Arial" panose="020B0604020202020204" pitchFamily="34" charset="0"/>
                          <a:cs typeface="Arial" panose="020B0604020202020204" pitchFamily="34" charset="0"/>
                        </a:rPr>
                        <a:t>Wednesday, January 31, 9:30 – 11:15 a.m.</a:t>
                      </a:r>
                    </a:p>
                  </a:txBody>
                  <a:tcPr/>
                </a:tc>
                <a:tc>
                  <a:txBody>
                    <a:bodyPr/>
                    <a:lstStyle/>
                    <a:p>
                      <a:r>
                        <a:rPr lang="en-US" sz="1600">
                          <a:solidFill>
                            <a:srgbClr val="101D35"/>
                          </a:solidFill>
                          <a:latin typeface="Arial" panose="020B0604020202020204" pitchFamily="34" charset="0"/>
                          <a:cs typeface="Arial" panose="020B0604020202020204" pitchFamily="34" charset="0"/>
                        </a:rPr>
                        <a:t>MCAS Test Security and Administration Protocols – Returning Staff</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test coordinators, and test administration teams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4634083"/>
                  </a:ext>
                </a:extLst>
              </a:tr>
              <a:tr h="651327">
                <a:tc>
                  <a:txBody>
                    <a:bodyPr/>
                    <a:lstStyle/>
                    <a:p>
                      <a:r>
                        <a:rPr lang="en-US" sz="1600">
                          <a:solidFill>
                            <a:srgbClr val="101D35"/>
                          </a:solidFill>
                          <a:latin typeface="Arial" panose="020B0604020202020204" pitchFamily="34" charset="0"/>
                          <a:cs typeface="Arial" panose="020B0604020202020204" pitchFamily="34" charset="0"/>
                        </a:rPr>
                        <a:t>Friday, February 2, 9:30 – 11:30 a.m.</a:t>
                      </a:r>
                    </a:p>
                  </a:txBody>
                  <a:tcPr/>
                </a:tc>
                <a:tc>
                  <a:txBody>
                    <a:bodyPr/>
                    <a:lstStyle/>
                    <a:p>
                      <a:r>
                        <a:rPr lang="en-US" sz="1600">
                          <a:solidFill>
                            <a:srgbClr val="101D35"/>
                          </a:solidFill>
                          <a:latin typeface="Arial" panose="020B0604020202020204" pitchFamily="34" charset="0"/>
                          <a:cs typeface="Arial" panose="020B0604020202020204" pitchFamily="34" charset="0"/>
                        </a:rPr>
                        <a:t>MCAS Test Security and Administration Protocols – New Staff</a:t>
                      </a:r>
                    </a:p>
                  </a:txBody>
                  <a:tcPr/>
                </a:tc>
                <a:tc>
                  <a:txBody>
                    <a:bodyPr/>
                    <a:lstStyle/>
                    <a:p>
                      <a:r>
                        <a:rPr lang="en-US" sz="1600">
                          <a:solidFill>
                            <a:srgbClr val="101D35"/>
                          </a:solidFill>
                          <a:latin typeface="Arial" panose="020B0604020202020204" pitchFamily="34" charset="0"/>
                          <a:cs typeface="Arial" panose="020B0604020202020204" pitchFamily="34" charset="0"/>
                        </a:rPr>
                        <a:t>Principals, test coordinators, and test administration teams</a:t>
                      </a:r>
                    </a:p>
                  </a:txBody>
                  <a:tcPr/>
                </a:tc>
                <a:extLst>
                  <a:ext uri="{0D108BD9-81ED-4DB2-BD59-A6C34878D82A}">
                    <a16:rowId xmlns:a16="http://schemas.microsoft.com/office/drawing/2014/main" val="1273556981"/>
                  </a:ext>
                </a:extLst>
              </a:tr>
              <a:tr h="651327">
                <a:tc>
                  <a:txBody>
                    <a:bodyPr/>
                    <a:lstStyle/>
                    <a:p>
                      <a:r>
                        <a:rPr lang="en-US" sz="1600">
                          <a:solidFill>
                            <a:srgbClr val="101D35"/>
                          </a:solidFill>
                          <a:latin typeface="Arial" panose="020B0604020202020204" pitchFamily="34" charset="0"/>
                          <a:cs typeface="Arial" panose="020B0604020202020204" pitchFamily="34" charset="0"/>
                        </a:rPr>
                        <a:t>Monday, February 5,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Pre-Administration Tasks for Technology Staff</a:t>
                      </a:r>
                    </a:p>
                  </a:txBody>
                  <a:tcPr/>
                </a:tc>
                <a:tc>
                  <a:txBody>
                    <a:bodyPr/>
                    <a:lstStyle/>
                    <a:p>
                      <a:r>
                        <a:rPr lang="en-US" sz="1600">
                          <a:solidFill>
                            <a:srgbClr val="101D35"/>
                          </a:solidFill>
                          <a:latin typeface="Arial" panose="020B0604020202020204" pitchFamily="34" charset="0"/>
                          <a:cs typeface="Arial" panose="020B0604020202020204" pitchFamily="34" charset="0"/>
                        </a:rPr>
                        <a:t>Technology coordinators</a:t>
                      </a:r>
                    </a:p>
                  </a:txBody>
                  <a:tcPr/>
                </a:tc>
                <a:extLst>
                  <a:ext uri="{0D108BD9-81ED-4DB2-BD59-A6C34878D82A}">
                    <a16:rowId xmlns:a16="http://schemas.microsoft.com/office/drawing/2014/main" val="2364819812"/>
                  </a:ext>
                </a:extLst>
              </a:tr>
            </a:tbl>
          </a:graphicData>
        </a:graphic>
      </p:graphicFrame>
      <p:sp>
        <p:nvSpPr>
          <p:cNvPr id="5" name="TextBox 4">
            <a:extLst>
              <a:ext uri="{FF2B5EF4-FFF2-40B4-BE49-F238E27FC236}">
                <a16:creationId xmlns:a16="http://schemas.microsoft.com/office/drawing/2014/main" id="{B38FC926-AEFE-4B98-9702-2B5DC91358E5}"/>
              </a:ext>
            </a:extLst>
          </p:cNvPr>
          <p:cNvSpPr txBox="1"/>
          <p:nvPr/>
        </p:nvSpPr>
        <p:spPr>
          <a:xfrm>
            <a:off x="1762617" y="4777382"/>
            <a:ext cx="9128985" cy="830997"/>
          </a:xfrm>
          <a:prstGeom prst="rect">
            <a:avLst/>
          </a:prstGeom>
          <a:solidFill>
            <a:schemeClr val="bg1"/>
          </a:solidFill>
          <a:ln>
            <a:solidFill>
              <a:schemeClr val="tx1"/>
            </a:solidFill>
          </a:ln>
        </p:spPr>
        <p:txBody>
          <a:bodyPr wrap="square" rtlCol="0">
            <a:spAutoFit/>
          </a:bodyPr>
          <a:lstStyle/>
          <a:p>
            <a:r>
              <a:rPr lang="en-US" sz="1600">
                <a:latin typeface="Arial" panose="020B0604020202020204" pitchFamily="34" charset="0"/>
                <a:cs typeface="Arial" panose="020B0604020202020204" pitchFamily="34" charset="0"/>
              </a:rPr>
              <a:t>Registration for training sessions available now: </a:t>
            </a:r>
            <a:r>
              <a:rPr lang="en-US" sz="1600">
                <a:latin typeface="Arial" panose="020B0604020202020204" pitchFamily="34" charset="0"/>
                <a:cs typeface="Arial" panose="020B0604020202020204" pitchFamily="34" charset="0"/>
                <a:hlinkClick r:id="rId3"/>
              </a:rPr>
              <a:t>www.doe.mass.edu/mcas/training.html</a:t>
            </a:r>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After each session is delivered, a recording of the session and the slides will be posted at </a:t>
            </a:r>
            <a:r>
              <a:rPr lang="en-US" sz="1600">
                <a:latin typeface="Arial" panose="020B0604020202020204" pitchFamily="34" charset="0"/>
                <a:cs typeface="Arial" panose="020B0604020202020204" pitchFamily="34" charset="0"/>
                <a:hlinkClick r:id="rId4"/>
              </a:rPr>
              <a:t>mcas.pearsonsupport.com/training/</a:t>
            </a:r>
            <a:r>
              <a:rPr lang="en-US" sz="160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637706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838199" y="184149"/>
            <a:ext cx="10515600" cy="1042988"/>
          </a:xfrm>
        </p:spPr>
        <p:txBody>
          <a:bodyPr/>
          <a:lstStyle/>
          <a:p>
            <a:pPr algn="ctr"/>
            <a:r>
              <a:rPr lang="en-US" sz="4000">
                <a:solidFill>
                  <a:srgbClr val="3647B6"/>
                </a:solidFill>
                <a:latin typeface="Arial" panose="020B0604020202020204" pitchFamily="34" charset="0"/>
                <a:cs typeface="Arial" panose="020B0604020202020204" pitchFamily="34" charset="0"/>
              </a:rPr>
              <a:t>Upcoming Training Sessions</a:t>
            </a: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2059005160"/>
              </p:ext>
            </p:extLst>
          </p:nvPr>
        </p:nvGraphicFramePr>
        <p:xfrm>
          <a:off x="152398" y="959269"/>
          <a:ext cx="11887201" cy="3149128"/>
        </p:xfrm>
        <a:graphic>
          <a:graphicData uri="http://schemas.openxmlformats.org/drawingml/2006/table">
            <a:tbl>
              <a:tblPr firstRow="1" bandRow="1">
                <a:tableStyleId>{00A15C55-8517-42AA-B614-E9B94910E393}</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372187">
                <a:tc>
                  <a:txBody>
                    <a:bodyPr/>
                    <a:lstStyle/>
                    <a:p>
                      <a:r>
                        <a:rPr lang="en-US" sz="1600">
                          <a:latin typeface="Arial" panose="020B0604020202020204" pitchFamily="34" charset="0"/>
                          <a:cs typeface="Arial" panose="020B0604020202020204" pitchFamily="34" charset="0"/>
                        </a:rPr>
                        <a:t>Date</a:t>
                      </a:r>
                    </a:p>
                  </a:txBody>
                  <a:tcPr/>
                </a:tc>
                <a:tc>
                  <a:txBody>
                    <a:bodyPr/>
                    <a:lstStyle/>
                    <a:p>
                      <a:r>
                        <a:rPr lang="en-US" sz="1600">
                          <a:latin typeface="Arial" panose="020B0604020202020204" pitchFamily="34" charset="0"/>
                          <a:cs typeface="Arial" panose="020B0604020202020204" pitchFamily="34" charset="0"/>
                        </a:rPr>
                        <a:t>Session</a:t>
                      </a:r>
                    </a:p>
                  </a:txBody>
                  <a:tcPr/>
                </a:tc>
                <a:tc>
                  <a:txBody>
                    <a:bodyPr/>
                    <a:lstStyle/>
                    <a:p>
                      <a:r>
                        <a:rPr lang="en-US" sz="160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651327">
                <a:tc>
                  <a:txBody>
                    <a:bodyPr/>
                    <a:lstStyle/>
                    <a:p>
                      <a:r>
                        <a:rPr lang="en-US" sz="1600">
                          <a:solidFill>
                            <a:srgbClr val="101D35"/>
                          </a:solidFill>
                          <a:latin typeface="Arial" panose="020B0604020202020204" pitchFamily="34" charset="0"/>
                          <a:cs typeface="Arial" panose="020B0604020202020204" pitchFamily="34" charset="0"/>
                        </a:rPr>
                        <a:t>Tuesday, February 27,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Tasks in </a:t>
                      </a:r>
                      <a:r>
                        <a:rPr lang="en-US" sz="1600" err="1">
                          <a:solidFill>
                            <a:srgbClr val="101D35"/>
                          </a:solidFill>
                          <a:latin typeface="Arial" panose="020B0604020202020204" pitchFamily="34" charset="0"/>
                          <a:cs typeface="Arial" panose="020B0604020202020204" pitchFamily="34" charset="0"/>
                        </a:rPr>
                        <a:t>PearsonAccess</a:t>
                      </a:r>
                      <a:r>
                        <a:rPr lang="en-US" sz="1600">
                          <a:solidFill>
                            <a:srgbClr val="101D35"/>
                          </a:solidFill>
                          <a:latin typeface="Arial" panose="020B0604020202020204" pitchFamily="34" charset="0"/>
                          <a:cs typeface="Arial" panose="020B0604020202020204" pitchFamily="34" charset="0"/>
                        </a:rPr>
                        <a:t> Next Before Testing</a:t>
                      </a:r>
                    </a:p>
                  </a:txBody>
                  <a:tcPr/>
                </a:tc>
                <a:tc>
                  <a:txBody>
                    <a:bodyPr/>
                    <a:lstStyle/>
                    <a:p>
                      <a:r>
                        <a:rPr lang="en-US" sz="1600">
                          <a:solidFill>
                            <a:srgbClr val="101D35"/>
                          </a:solidFill>
                          <a:latin typeface="Arial" panose="020B0604020202020204" pitchFamily="34" charset="0"/>
                          <a:cs typeface="Arial" panose="020B0604020202020204" pitchFamily="34" charset="0"/>
                        </a:rPr>
                        <a:t>Principals and test coordinators</a:t>
                      </a:r>
                    </a:p>
                  </a:txBody>
                  <a:tcPr/>
                </a:tc>
                <a:extLst>
                  <a:ext uri="{0D108BD9-81ED-4DB2-BD59-A6C34878D82A}">
                    <a16:rowId xmlns:a16="http://schemas.microsoft.com/office/drawing/2014/main" val="3599963237"/>
                  </a:ext>
                </a:extLst>
              </a:tr>
              <a:tr h="651327">
                <a:tc>
                  <a:txBody>
                    <a:bodyPr/>
                    <a:lstStyle/>
                    <a:p>
                      <a:r>
                        <a:rPr lang="en-US" sz="1600">
                          <a:solidFill>
                            <a:srgbClr val="101D35"/>
                          </a:solidFill>
                          <a:latin typeface="Arial" panose="020B0604020202020204" pitchFamily="34" charset="0"/>
                          <a:cs typeface="Arial" panose="020B0604020202020204" pitchFamily="34" charset="0"/>
                        </a:rPr>
                        <a:t>Thursday, February 29,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PAN Tasks for Accessibility Features and Accommodations</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MCAS test coordinators, special education administrators and supervisors, and test administrators administering accessibility features and accommodations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7068660"/>
                  </a:ext>
                </a:extLst>
              </a:tr>
              <a:tr h="651327">
                <a:tc>
                  <a:txBody>
                    <a:bodyPr/>
                    <a:lstStyle/>
                    <a:p>
                      <a:r>
                        <a:rPr lang="en-US" sz="1600">
                          <a:solidFill>
                            <a:srgbClr val="101D35"/>
                          </a:solidFill>
                          <a:latin typeface="Arial" panose="020B0604020202020204" pitchFamily="34" charset="0"/>
                          <a:cs typeface="Arial" panose="020B0604020202020204" pitchFamily="34" charset="0"/>
                        </a:rPr>
                        <a:t>Tuesday, March 12, 9:30 – 11:00 a.m.</a:t>
                      </a:r>
                    </a:p>
                  </a:txBody>
                  <a:tcPr/>
                </a:tc>
                <a:tc>
                  <a:txBody>
                    <a:bodyPr/>
                    <a:lstStyle/>
                    <a:p>
                      <a:r>
                        <a:rPr lang="en-US" sz="1600">
                          <a:solidFill>
                            <a:srgbClr val="101D35"/>
                          </a:solidFill>
                          <a:latin typeface="Arial" panose="020B0604020202020204" pitchFamily="34" charset="0"/>
                          <a:cs typeface="Arial" panose="020B0604020202020204" pitchFamily="34" charset="0"/>
                        </a:rPr>
                        <a:t>Tasks in PAN During Testing</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and test coordinators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9300920"/>
                  </a:ext>
                </a:extLst>
              </a:tr>
              <a:tr h="651327">
                <a:tc>
                  <a:txBody>
                    <a:bodyPr/>
                    <a:lstStyle/>
                    <a:p>
                      <a:r>
                        <a:rPr lang="en-US" sz="1600">
                          <a:solidFill>
                            <a:srgbClr val="101D35"/>
                          </a:solidFill>
                          <a:latin typeface="Arial" panose="020B0604020202020204" pitchFamily="34" charset="0"/>
                          <a:cs typeface="Arial" panose="020B0604020202020204" pitchFamily="34" charset="0"/>
                        </a:rPr>
                        <a:t>Thursday, March 14, 9:30 – 10:45 a.m.</a:t>
                      </a:r>
                    </a:p>
                  </a:txBody>
                  <a:tcPr/>
                </a:tc>
                <a:tc>
                  <a:txBody>
                    <a:bodyPr/>
                    <a:lstStyle/>
                    <a:p>
                      <a:r>
                        <a:rPr lang="en-US" sz="1600">
                          <a:solidFill>
                            <a:srgbClr val="101D35"/>
                          </a:solidFill>
                          <a:latin typeface="Arial" panose="020B0604020202020204" pitchFamily="34" charset="0"/>
                          <a:cs typeface="Arial" panose="020B0604020202020204" pitchFamily="34" charset="0"/>
                        </a:rPr>
                        <a:t>Tasks in PAN After Testing</a:t>
                      </a:r>
                    </a:p>
                  </a:txBody>
                  <a:tcPr/>
                </a:tc>
                <a:tc>
                  <a:txBody>
                    <a:bodyPr/>
                    <a:lstStyle/>
                    <a:p>
                      <a:r>
                        <a:rPr lang="en-US" sz="1600" b="0" kern="1200">
                          <a:solidFill>
                            <a:srgbClr val="101D35"/>
                          </a:solidFill>
                          <a:effectLst/>
                          <a:latin typeface="Arial" panose="020B0604020202020204" pitchFamily="34" charset="0"/>
                          <a:cs typeface="Arial" panose="020B0604020202020204" pitchFamily="34" charset="0"/>
                        </a:rPr>
                        <a:t>Principals and test coordinators</a:t>
                      </a:r>
                      <a:endParaRPr lang="en-US" sz="1600">
                        <a:solidFill>
                          <a:srgbClr val="101D3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4634083"/>
                  </a:ext>
                </a:extLst>
              </a:tr>
            </a:tbl>
          </a:graphicData>
        </a:graphic>
      </p:graphicFrame>
      <p:sp>
        <p:nvSpPr>
          <p:cNvPr id="5" name="TextBox 4">
            <a:extLst>
              <a:ext uri="{FF2B5EF4-FFF2-40B4-BE49-F238E27FC236}">
                <a16:creationId xmlns:a16="http://schemas.microsoft.com/office/drawing/2014/main" id="{B38FC926-AEFE-4B98-9702-2B5DC91358E5}"/>
              </a:ext>
            </a:extLst>
          </p:cNvPr>
          <p:cNvSpPr txBox="1"/>
          <p:nvPr/>
        </p:nvSpPr>
        <p:spPr>
          <a:xfrm>
            <a:off x="1842627" y="4872087"/>
            <a:ext cx="9128985" cy="830997"/>
          </a:xfrm>
          <a:prstGeom prst="rect">
            <a:avLst/>
          </a:prstGeom>
          <a:solidFill>
            <a:schemeClr val="bg1"/>
          </a:solidFill>
          <a:ln>
            <a:solidFill>
              <a:schemeClr val="tx1"/>
            </a:solidFill>
          </a:ln>
        </p:spPr>
        <p:txBody>
          <a:bodyPr wrap="square" rtlCol="0">
            <a:spAutoFit/>
          </a:bodyPr>
          <a:lstStyle/>
          <a:p>
            <a:r>
              <a:rPr lang="en-US" sz="1600">
                <a:latin typeface="Arial" panose="020B0604020202020204" pitchFamily="34" charset="0"/>
                <a:cs typeface="Arial" panose="020B0604020202020204" pitchFamily="34" charset="0"/>
              </a:rPr>
              <a:t>Registration for training sessions available now: </a:t>
            </a:r>
            <a:r>
              <a:rPr lang="en-US" sz="1600">
                <a:latin typeface="Arial" panose="020B0604020202020204" pitchFamily="34" charset="0"/>
                <a:cs typeface="Arial" panose="020B0604020202020204" pitchFamily="34" charset="0"/>
                <a:hlinkClick r:id="rId3"/>
              </a:rPr>
              <a:t>www.doe.mass.edu/mcas/training.html</a:t>
            </a:r>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After each session is delivered, a recording of the session and the slides will be posted at </a:t>
            </a:r>
            <a:r>
              <a:rPr lang="en-US" sz="1600">
                <a:latin typeface="Arial" panose="020B0604020202020204" pitchFamily="34" charset="0"/>
                <a:cs typeface="Arial" panose="020B0604020202020204" pitchFamily="34" charset="0"/>
                <a:hlinkClick r:id="rId4"/>
              </a:rPr>
              <a:t>mcas.pearsonsupport.com/training/</a:t>
            </a:r>
            <a:r>
              <a:rPr lang="en-US" sz="160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3810620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724395" y="169863"/>
            <a:ext cx="10515600" cy="1042987"/>
          </a:xfrm>
        </p:spPr>
        <p:txBody>
          <a:bodyPr>
            <a:normAutofit/>
          </a:bodyPr>
          <a:lstStyle/>
          <a:p>
            <a:r>
              <a:rPr lang="en-US" altLang="en-US" sz="4000">
                <a:solidFill>
                  <a:srgbClr val="3647B6"/>
                </a:solidFill>
                <a:latin typeface="Arial" panose="020B0604020202020204" pitchFamily="34" charset="0"/>
                <a:cs typeface="Arial" panose="020B0604020202020204" pitchFamily="34" charset="0"/>
              </a:rPr>
              <a:t>Next Steps</a:t>
            </a:r>
            <a:endParaRPr lang="en-US" sz="4000">
              <a:solidFill>
                <a:srgbClr val="3647B6"/>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724395" y="1298699"/>
            <a:ext cx="10515600" cy="4051300"/>
          </a:xfrm>
        </p:spPr>
        <p:txBody>
          <a:bodyPr/>
          <a:lstStyle/>
          <a:p>
            <a:pPr>
              <a:buClrTx/>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Tx/>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Tx/>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latin typeface="Arial" panose="020B0604020202020204" pitchFamily="34" charset="0"/>
                <a:cs typeface="Arial" panose="020B0604020202020204" pitchFamily="34" charset="0"/>
                <a:hlinkClick r:id="rId2"/>
              </a:rPr>
              <a:t>mcas@doe.mass.edu</a:t>
            </a:r>
            <a:r>
              <a:rPr lang="en-US" altLang="en-US">
                <a:latin typeface="Arial" panose="020B0604020202020204" pitchFamily="34" charset="0"/>
                <a:cs typeface="Arial" panose="020B0604020202020204" pitchFamily="34" charset="0"/>
              </a:rPr>
              <a:t> if you have problems accessing or completing the form.</a:t>
            </a:r>
          </a:p>
          <a:p>
            <a:pPr>
              <a:buClrTx/>
            </a:pPr>
            <a:r>
              <a:rPr lang="en-US" altLang="en-US" b="1">
                <a:latin typeface="Arial" panose="020B0604020202020204" pitchFamily="34" charset="0"/>
                <a:cs typeface="Arial" panose="020B0604020202020204" pitchFamily="34" charset="0"/>
              </a:rPr>
              <a:t>Within one week: </a:t>
            </a:r>
          </a:p>
          <a:p>
            <a:pPr lvl="1">
              <a:buClrTx/>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Tx/>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3430942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225631" y="168276"/>
            <a:ext cx="10515600" cy="1042987"/>
          </a:xfrm>
        </p:spPr>
        <p:txBody>
          <a:bodyPr/>
          <a:lstStyle/>
          <a:p>
            <a:r>
              <a:rPr lang="en-US" sz="4000" dirty="0">
                <a:solidFill>
                  <a:srgbClr val="3647B6"/>
                </a:solidFill>
                <a:latin typeface="Arial" panose="020B0604020202020204" pitchFamily="34" charset="0"/>
                <a:cs typeface="Arial" panose="020B0604020202020204" pitchFamily="34" charset="0"/>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225631" y="1322387"/>
            <a:ext cx="5157788" cy="676275"/>
          </a:xfrm>
        </p:spPr>
        <p:txBody>
          <a:bodyPr/>
          <a:lstStyle/>
          <a:p>
            <a:pPr marL="0" indent="0">
              <a:buNone/>
            </a:pPr>
            <a:r>
              <a:rPr lang="en-US" sz="2800"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225631" y="1765300"/>
            <a:ext cx="5180013" cy="3327400"/>
          </a:xfrm>
        </p:spPr>
        <p:txBody>
          <a:bodyPr/>
          <a:lstStyle/>
          <a:p>
            <a:pPr>
              <a:buClrTx/>
            </a:pPr>
            <a:r>
              <a:rPr lang="en-US" sz="2600" dirty="0">
                <a:latin typeface="Arial" panose="020B0604020202020204" pitchFamily="34" charset="0"/>
                <a:cs typeface="Arial" panose="020B0604020202020204" pitchFamily="34" charset="0"/>
              </a:rPr>
              <a:t>Questions on logistics and technology (e.g., </a:t>
            </a:r>
            <a:r>
              <a:rPr lang="en-US" sz="2600" dirty="0" err="1">
                <a:latin typeface="Arial" panose="020B0604020202020204" pitchFamily="34" charset="0"/>
                <a:cs typeface="Arial" panose="020B0604020202020204" pitchFamily="34" charset="0"/>
              </a:rPr>
              <a:t>PearsonAccess</a:t>
            </a:r>
            <a:r>
              <a:rPr lang="en-US" sz="2600" dirty="0">
                <a:latin typeface="Arial" panose="020B0604020202020204" pitchFamily="34" charset="0"/>
                <a:cs typeface="Arial" panose="020B0604020202020204" pitchFamily="34" charset="0"/>
              </a:rPr>
              <a:t> Next, SR/PNP, TestNav)</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Web: </a:t>
            </a:r>
            <a:r>
              <a:rPr lang="en-US" sz="2600" dirty="0">
                <a:latin typeface="Arial" panose="020B0604020202020204" pitchFamily="34" charset="0"/>
                <a:cs typeface="Arial" panose="020B0604020202020204" pitchFamily="34" charset="0"/>
                <a:hlinkClick r:id="rId2"/>
              </a:rPr>
              <a:t>mcas.pearsonsupport.com</a:t>
            </a:r>
            <a:r>
              <a:rPr lang="en-US" sz="2600" dirty="0">
                <a:latin typeface="Arial" panose="020B0604020202020204" pitchFamily="34" charset="0"/>
                <a:cs typeface="Arial" panose="020B0604020202020204" pitchFamily="34" charset="0"/>
              </a:rPr>
              <a:t> </a:t>
            </a: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Email: </a:t>
            </a:r>
            <a:r>
              <a:rPr lang="en-US" sz="2600" dirty="0">
                <a:latin typeface="Arial" panose="020B0604020202020204" pitchFamily="34" charset="0"/>
                <a:cs typeface="Arial" panose="020B0604020202020204" pitchFamily="34" charset="0"/>
                <a:hlinkClick r:id="rId3"/>
              </a:rPr>
              <a:t>mcas@cognia.org</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Phone: </a:t>
            </a:r>
            <a:r>
              <a:rPr lang="en-US" sz="2600" dirty="0">
                <a:latin typeface="Arial" panose="020B0604020202020204" pitchFamily="34" charset="0"/>
                <a:cs typeface="Arial" panose="020B0604020202020204" pitchFamily="34" charset="0"/>
              </a:rPr>
              <a:t>800-737-5103</a:t>
            </a:r>
          </a:p>
          <a:p>
            <a:pPr marL="852487" lvl="1" indent="-457200">
              <a:buClrTx/>
              <a:buFont typeface="Arial" panose="020B0604020202020204" pitchFamily="34" charset="0"/>
              <a:buChar char="•"/>
            </a:pPr>
            <a:r>
              <a:rPr lang="en-US" sz="2600" dirty="0">
                <a:latin typeface="Arial" panose="020B0604020202020204" pitchFamily="34" charset="0"/>
                <a:cs typeface="Arial" panose="020B0604020202020204" pitchFamily="34" charset="0"/>
                <a:hlinkClick r:id="rId4"/>
              </a:rPr>
              <a:t>Schedule Technology Support Call</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a:buClrTx/>
            </a:pPr>
            <a:endParaRPr lang="en-US" sz="2600" dirty="0">
              <a:latin typeface="Arial" panose="020B0604020202020204" pitchFamily="34" charset="0"/>
              <a:cs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324394" y="1322387"/>
            <a:ext cx="5641975" cy="676275"/>
          </a:xfrm>
        </p:spPr>
        <p:txBody>
          <a:bodyPr>
            <a:noAutofit/>
          </a:bodyPr>
          <a:lstStyle/>
          <a:p>
            <a:pPr marL="0" indent="0">
              <a:buNone/>
            </a:pPr>
            <a:r>
              <a:rPr lang="en-US" sz="2800"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324394" y="2117640"/>
            <a:ext cx="5183187" cy="3327400"/>
          </a:xfrm>
        </p:spPr>
        <p:txBody>
          <a:bodyPr/>
          <a:lstStyle/>
          <a:p>
            <a:pPr>
              <a:buClrTx/>
            </a:pPr>
            <a:r>
              <a:rPr lang="en-US" sz="2600" dirty="0">
                <a:latin typeface="Arial" panose="020B0604020202020204" pitchFamily="34" charset="0"/>
                <a:cs typeface="Arial" panose="020B0604020202020204" pitchFamily="34" charset="0"/>
              </a:rPr>
              <a:t>Policy questions (e.g., student participation, accommodations, “I have a student who…”) </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Web: </a:t>
            </a:r>
            <a:r>
              <a:rPr lang="en-US" sz="2600" dirty="0">
                <a:latin typeface="Arial" panose="020B0604020202020204" pitchFamily="34" charset="0"/>
                <a:cs typeface="Arial" panose="020B0604020202020204" pitchFamily="34" charset="0"/>
                <a:hlinkClick r:id="rId5"/>
              </a:rPr>
              <a:t>www.doe.mass.edu/mcas</a:t>
            </a:r>
            <a:r>
              <a:rPr lang="en-US" sz="2600" dirty="0">
                <a:latin typeface="Arial" panose="020B0604020202020204" pitchFamily="34" charset="0"/>
                <a:cs typeface="Arial" panose="020B0604020202020204" pitchFamily="34" charset="0"/>
              </a:rPr>
              <a:t> </a:t>
            </a: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Email: </a:t>
            </a:r>
            <a:r>
              <a:rPr lang="en-US" sz="2600" dirty="0">
                <a:latin typeface="Arial" panose="020B0604020202020204" pitchFamily="34" charset="0"/>
                <a:cs typeface="Arial" panose="020B0604020202020204" pitchFamily="34" charset="0"/>
                <a:hlinkClick r:id="rId6"/>
              </a:rPr>
              <a:t>mcas@doe.mass.edu</a:t>
            </a:r>
            <a:endParaRPr lang="en-US" sz="2600" dirty="0">
              <a:latin typeface="Arial" panose="020B0604020202020204" pitchFamily="34" charset="0"/>
              <a:cs typeface="Arial" panose="020B0604020202020204" pitchFamily="34" charset="0"/>
            </a:endParaRPr>
          </a:p>
          <a:p>
            <a:pPr marL="852487" lvl="1" indent="-457200">
              <a:buClrTx/>
              <a:buFont typeface="Arial" panose="020B0604020202020204" pitchFamily="34" charset="0"/>
              <a:buChar char="•"/>
            </a:pPr>
            <a:r>
              <a:rPr lang="en-US" sz="2600" b="1" dirty="0">
                <a:latin typeface="Arial" panose="020B0604020202020204" pitchFamily="34" charset="0"/>
                <a:cs typeface="Arial" panose="020B0604020202020204" pitchFamily="34" charset="0"/>
              </a:rPr>
              <a:t>Phone: </a:t>
            </a:r>
            <a:r>
              <a:rPr lang="en-US" sz="2600" dirty="0">
                <a:latin typeface="Arial" panose="020B0604020202020204" pitchFamily="34" charset="0"/>
                <a:cs typeface="Arial" panose="020B0604020202020204" pitchFamily="34" charset="0"/>
              </a:rPr>
              <a:t>781-338-3625</a:t>
            </a:r>
          </a:p>
        </p:txBody>
      </p:sp>
    </p:spTree>
    <p:extLst>
      <p:ext uri="{BB962C8B-B14F-4D97-AF65-F5344CB8AC3E}">
        <p14:creationId xmlns:p14="http://schemas.microsoft.com/office/powerpoint/2010/main" val="3944713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a:bodyPr>
          <a:lstStyle/>
          <a:p>
            <a:r>
              <a:rPr lang="en-US">
                <a:latin typeface="Arial" panose="020B0604020202020204" pitchFamily="34" charset="0"/>
                <a:cs typeface="Arial" panose="020B0604020202020204" pitchFamily="34" charset="0"/>
              </a:rPr>
              <a:t>5. Live “Sandbox Time”</a:t>
            </a:r>
          </a:p>
        </p:txBody>
      </p:sp>
    </p:spTree>
    <p:extLst>
      <p:ext uri="{BB962C8B-B14F-4D97-AF65-F5344CB8AC3E}">
        <p14:creationId xmlns:p14="http://schemas.microsoft.com/office/powerpoint/2010/main" val="226862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8C49A-683F-42C9-96FC-DA0A056DA01E}"/>
              </a:ext>
            </a:extLst>
          </p:cNvPr>
          <p:cNvSpPr>
            <a:spLocks noGrp="1"/>
          </p:cNvSpPr>
          <p:nvPr>
            <p:ph idx="1"/>
          </p:nvPr>
        </p:nvSpPr>
        <p:spPr/>
        <p:txBody>
          <a:bodyPr>
            <a:normAutofit fontScale="92500" lnSpcReduction="10000"/>
          </a:bodyPr>
          <a:lstStyle/>
          <a:p>
            <a:pPr marL="0" indent="0">
              <a:buNone/>
            </a:pPr>
            <a:r>
              <a:rPr lang="en-US" b="1" dirty="0"/>
              <a:t>Which demonstrations would you like to see again?</a:t>
            </a:r>
          </a:p>
          <a:p>
            <a:pPr marL="0" indent="0">
              <a:buNone/>
            </a:pPr>
            <a:endParaRPr lang="en-US" dirty="0"/>
          </a:p>
          <a:p>
            <a:pPr marL="514350" indent="-514350">
              <a:buFont typeface="+mj-lt"/>
              <a:buAutoNum type="alphaUcPeriod"/>
            </a:pPr>
            <a:r>
              <a:rPr lang="en-US" dirty="0"/>
              <a:t>Prepare Sessions</a:t>
            </a:r>
          </a:p>
          <a:p>
            <a:pPr marL="514350" indent="-514350">
              <a:buFont typeface="+mj-lt"/>
              <a:buAutoNum type="alphaUcPeriod"/>
            </a:pPr>
            <a:r>
              <a:rPr lang="en-US" dirty="0"/>
              <a:t>Accessing Session Student Roster</a:t>
            </a:r>
          </a:p>
          <a:p>
            <a:pPr marL="514350" indent="-514350">
              <a:buFont typeface="+mj-lt"/>
              <a:buAutoNum type="alphaUcPeriod"/>
            </a:pPr>
            <a:r>
              <a:rPr lang="en-US" dirty="0"/>
              <a:t>Print Testing Tickets</a:t>
            </a:r>
          </a:p>
          <a:p>
            <a:pPr marL="514350" indent="-514350">
              <a:buFont typeface="+mj-lt"/>
              <a:buAutoNum type="alphaUcPeriod"/>
            </a:pPr>
            <a:r>
              <a:rPr lang="en-US" dirty="0"/>
              <a:t>Student testing ticket vs. Proctor testing ticket</a:t>
            </a:r>
          </a:p>
          <a:p>
            <a:pPr marL="514350" indent="-514350">
              <a:buFont typeface="+mj-lt"/>
              <a:buAutoNum type="alphaUcPeriod"/>
            </a:pPr>
            <a:r>
              <a:rPr lang="en-US" dirty="0"/>
              <a:t>Start Sessions</a:t>
            </a:r>
          </a:p>
          <a:p>
            <a:pPr marL="514350" indent="-514350">
              <a:buFont typeface="+mj-lt"/>
              <a:buAutoNum type="alphaUcPeriod"/>
            </a:pPr>
            <a:r>
              <a:rPr lang="en-US" dirty="0"/>
              <a:t>Unlock/lock sessions</a:t>
            </a:r>
          </a:p>
          <a:p>
            <a:pPr marL="514350" indent="-514350">
              <a:buFont typeface="+mj-lt"/>
              <a:buAutoNum type="alphaUcPeriod"/>
            </a:pPr>
            <a:r>
              <a:rPr lang="en-US" dirty="0"/>
              <a:t>Monitoring PAN Sessions</a:t>
            </a:r>
          </a:p>
          <a:p>
            <a:pPr marL="514350" indent="-514350">
              <a:buFont typeface="+mj-lt"/>
              <a:buAutoNum type="alphaUcPeriod"/>
            </a:pPr>
            <a:endParaRPr lang="en-US" dirty="0"/>
          </a:p>
          <a:p>
            <a:pPr marL="514350" indent="-514350">
              <a:buFont typeface="+mj-lt"/>
              <a:buAutoNum type="alphaUcPeriod"/>
            </a:pPr>
            <a:endParaRPr lang="en-US" dirty="0"/>
          </a:p>
        </p:txBody>
      </p:sp>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dirty="0"/>
              <a:t>Poll Question	</a:t>
            </a:r>
          </a:p>
        </p:txBody>
      </p:sp>
    </p:spTree>
    <p:extLst>
      <p:ext uri="{BB962C8B-B14F-4D97-AF65-F5344CB8AC3E}">
        <p14:creationId xmlns:p14="http://schemas.microsoft.com/office/powerpoint/2010/main" val="980519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4F71F-0F6D-4748-8CAD-BD4E3A51D0F6}"/>
              </a:ext>
            </a:extLst>
          </p:cNvPr>
          <p:cNvSpPr>
            <a:spLocks noGrp="1"/>
          </p:cNvSpPr>
          <p:nvPr>
            <p:ph type="title"/>
          </p:nvPr>
        </p:nvSpPr>
        <p:spPr/>
        <p:txBody>
          <a:bodyPr/>
          <a:lstStyle/>
          <a:p>
            <a:r>
              <a:rPr lang="en-US"/>
              <a:t>Poll Question	</a:t>
            </a:r>
          </a:p>
        </p:txBody>
      </p:sp>
      <p:sp>
        <p:nvSpPr>
          <p:cNvPr id="2" name="Content Placeholder 1">
            <a:extLst>
              <a:ext uri="{FF2B5EF4-FFF2-40B4-BE49-F238E27FC236}">
                <a16:creationId xmlns:a16="http://schemas.microsoft.com/office/drawing/2014/main" id="{BDA8C49A-683F-42C9-96FC-DA0A056DA01E}"/>
              </a:ext>
            </a:extLst>
          </p:cNvPr>
          <p:cNvSpPr>
            <a:spLocks noGrp="1"/>
          </p:cNvSpPr>
          <p:nvPr>
            <p:ph idx="4294967295"/>
          </p:nvPr>
        </p:nvSpPr>
        <p:spPr>
          <a:xfrm>
            <a:off x="838200" y="2098674"/>
            <a:ext cx="10515600" cy="4051300"/>
          </a:xfrm>
        </p:spPr>
        <p:txBody>
          <a:bodyPr>
            <a:normAutofit fontScale="92500" lnSpcReduction="20000"/>
          </a:bodyPr>
          <a:lstStyle/>
          <a:p>
            <a:pPr marL="0" indent="0">
              <a:buNone/>
            </a:pPr>
            <a:r>
              <a:rPr lang="en-US" b="1" dirty="0"/>
              <a:t>Which demonstrations would you like to see again?</a:t>
            </a:r>
          </a:p>
          <a:p>
            <a:pPr marL="0" indent="0">
              <a:buNone/>
            </a:pPr>
            <a:endParaRPr lang="en-US" dirty="0"/>
          </a:p>
          <a:p>
            <a:pPr marL="514350" indent="-514350">
              <a:buFont typeface="+mj-lt"/>
              <a:buAutoNum type="alphaUcPeriod"/>
            </a:pPr>
            <a:r>
              <a:rPr lang="en-US" dirty="0"/>
              <a:t>Accessing the practice tests</a:t>
            </a:r>
          </a:p>
          <a:p>
            <a:pPr marL="514350" indent="-514350">
              <a:buFont typeface="+mj-lt"/>
              <a:buAutoNum type="alphaUcPeriod"/>
            </a:pPr>
            <a:r>
              <a:rPr lang="en-US" dirty="0"/>
              <a:t>PAN training site vs. live site</a:t>
            </a:r>
          </a:p>
          <a:p>
            <a:pPr marL="514350" indent="-514350">
              <a:buFont typeface="+mj-lt"/>
              <a:buAutoNum type="alphaUcPeriod"/>
            </a:pPr>
            <a:r>
              <a:rPr lang="en-US" dirty="0"/>
              <a:t>Generating sample students</a:t>
            </a:r>
          </a:p>
          <a:p>
            <a:pPr marL="514350" indent="-514350">
              <a:buFont typeface="+mj-lt"/>
              <a:buAutoNum type="alphaUcPeriod"/>
            </a:pPr>
            <a:r>
              <a:rPr lang="en-US" dirty="0"/>
              <a:t>Creating PAN Sessions</a:t>
            </a:r>
          </a:p>
          <a:p>
            <a:pPr marL="514350" indent="-514350">
              <a:buFont typeface="+mj-lt"/>
              <a:buAutoNum type="alphaUcPeriod"/>
            </a:pPr>
            <a:r>
              <a:rPr lang="en-US" dirty="0"/>
              <a:t>Updating a student record</a:t>
            </a:r>
          </a:p>
          <a:p>
            <a:pPr marL="514350" indent="-514350">
              <a:buFont typeface="+mj-lt"/>
              <a:buAutoNum type="alphaUcPeriod"/>
            </a:pPr>
            <a:r>
              <a:rPr lang="en-US" dirty="0"/>
              <a:t>Add an accommodation to a sample student</a:t>
            </a:r>
          </a:p>
          <a:p>
            <a:pPr marL="514350" indent="-514350">
              <a:buFont typeface="+mj-lt"/>
              <a:buAutoNum type="alphaUcPeriod"/>
            </a:pPr>
            <a:r>
              <a:rPr lang="en-US" dirty="0"/>
              <a:t>Add student to PAN Session</a:t>
            </a:r>
          </a:p>
          <a:p>
            <a:pPr marL="514350" indent="-514350">
              <a:buFont typeface="+mj-lt"/>
              <a:buAutoNum type="alphaUcPeriod"/>
            </a:pPr>
            <a:r>
              <a:rPr lang="en-US" dirty="0"/>
              <a:t>Human Reader/Human Signer Sessions</a:t>
            </a:r>
          </a:p>
        </p:txBody>
      </p:sp>
    </p:spTree>
    <p:extLst>
      <p:ext uri="{BB962C8B-B14F-4D97-AF65-F5344CB8AC3E}">
        <p14:creationId xmlns:p14="http://schemas.microsoft.com/office/powerpoint/2010/main" val="277405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1. Review: Part I of Infrastructure Trials for New Principals and Test Coordinators </a:t>
            </a:r>
          </a:p>
        </p:txBody>
      </p:sp>
    </p:spTree>
    <p:extLst>
      <p:ext uri="{BB962C8B-B14F-4D97-AF65-F5344CB8AC3E}">
        <p14:creationId xmlns:p14="http://schemas.microsoft.com/office/powerpoint/2010/main" val="2951820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a:latin typeface="Arial" panose="020B0604020202020204" pitchFamily="34" charset="0"/>
                <a:cs typeface="Arial" panose="020B0604020202020204" pitchFamily="34" charset="0"/>
              </a:rPr>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7"/>
              </a:rPr>
              <a:t>www.doe.mass.edu/mcas</a:t>
            </a:r>
            <a:r>
              <a:rPr lang="en-US" sz="2000">
                <a:latin typeface="Arial" panose="020B0604020202020204" pitchFamily="34" charset="0"/>
                <a:cs typeface="Arial" panose="020B0604020202020204" pitchFamily="34" charset="0"/>
              </a:rPr>
              <a:t>  </a:t>
            </a:r>
          </a:p>
        </p:txBody>
      </p:sp>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10"/>
              </a:rPr>
              <a:t>mcas@doe.mass.edu</a:t>
            </a:r>
            <a:r>
              <a:rPr lang="en-US" sz="2000">
                <a:latin typeface="Arial" panose="020B0604020202020204" pitchFamily="34" charset="0"/>
                <a:cs typeface="Arial" panose="020B0604020202020204" pitchFamily="34" charset="0"/>
              </a:rPr>
              <a:t> </a:t>
            </a:r>
          </a:p>
        </p:txBody>
      </p:sp>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dirty="0">
                <a:latin typeface="Arial" panose="020B0604020202020204" pitchFamily="34" charset="0"/>
                <a:cs typeface="Arial" panose="020B0604020202020204" pitchFamily="34" charset="0"/>
              </a:rPr>
              <a:t>135 </a:t>
            </a:r>
            <a:r>
              <a:rPr lang="en-US" sz="1999" dirty="0" err="1">
                <a:latin typeface="Arial" panose="020B0604020202020204" pitchFamily="34" charset="0"/>
                <a:cs typeface="Arial" panose="020B0604020202020204" pitchFamily="34" charset="0"/>
              </a:rPr>
              <a:t>Santilli</a:t>
            </a:r>
            <a:r>
              <a:rPr lang="en-US" sz="1999" dirty="0">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209144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24111D-819D-45E5-BDEB-F569D10FC840}"/>
              </a:ext>
            </a:extLst>
          </p:cNvPr>
          <p:cNvSpPr>
            <a:spLocks noGrp="1"/>
          </p:cNvSpPr>
          <p:nvPr>
            <p:ph idx="1"/>
          </p:nvPr>
        </p:nvSpPr>
        <p:spPr/>
        <p:txBody>
          <a:bodyPr/>
          <a:lstStyle/>
          <a:p>
            <a:pPr marL="0" indent="0">
              <a:buNone/>
            </a:pPr>
            <a:r>
              <a:rPr lang="en-US" b="1" dirty="0"/>
              <a:t>Did you participate in yesterday’s training session, Infrastructure Trials for New Principals and Test Coordinators: Part I?</a:t>
            </a:r>
          </a:p>
          <a:p>
            <a:pPr marL="0" indent="0">
              <a:buNone/>
            </a:pPr>
            <a:endParaRPr lang="en-US" b="1" dirty="0"/>
          </a:p>
          <a:p>
            <a:pPr marL="514350" indent="-514350">
              <a:buAutoNum type="alphaUcPeriod"/>
            </a:pPr>
            <a:r>
              <a:rPr lang="en-US" dirty="0"/>
              <a:t>Yes</a:t>
            </a:r>
          </a:p>
          <a:p>
            <a:pPr marL="514350" indent="-514350">
              <a:buFont typeface="+mj-lt"/>
              <a:buAutoNum type="alphaUcPeriod"/>
            </a:pPr>
            <a:r>
              <a:rPr lang="en-US" dirty="0"/>
              <a:t>No </a:t>
            </a:r>
          </a:p>
        </p:txBody>
      </p:sp>
      <p:sp>
        <p:nvSpPr>
          <p:cNvPr id="3" name="Title 2">
            <a:extLst>
              <a:ext uri="{FF2B5EF4-FFF2-40B4-BE49-F238E27FC236}">
                <a16:creationId xmlns:a16="http://schemas.microsoft.com/office/drawing/2014/main" id="{3B3EA9C7-9B28-4451-97CB-9682F60638CC}"/>
              </a:ext>
            </a:extLst>
          </p:cNvPr>
          <p:cNvSpPr>
            <a:spLocks noGrp="1"/>
          </p:cNvSpPr>
          <p:nvPr>
            <p:ph type="title"/>
          </p:nvPr>
        </p:nvSpPr>
        <p:spPr/>
        <p:txBody>
          <a:bodyPr/>
          <a:lstStyle/>
          <a:p>
            <a:r>
              <a:rPr lang="en-US" dirty="0"/>
              <a:t>Poll Question	</a:t>
            </a:r>
          </a:p>
        </p:txBody>
      </p:sp>
    </p:spTree>
    <p:extLst>
      <p:ext uri="{BB962C8B-B14F-4D97-AF65-F5344CB8AC3E}">
        <p14:creationId xmlns:p14="http://schemas.microsoft.com/office/powerpoint/2010/main" val="107737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Yesterday’s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pPr marL="514350" indent="-514350">
              <a:buClrTx/>
              <a:buFont typeface="+mj-lt"/>
              <a:buAutoNum type="arabicPeriod"/>
            </a:pPr>
            <a:r>
              <a:rPr lang="en-US">
                <a:solidFill>
                  <a:srgbClr val="101D35"/>
                </a:solidFill>
                <a:latin typeface="Arial"/>
                <a:cs typeface="Arial"/>
              </a:rPr>
              <a:t>Determining Whether to Run an Infrastructure Trial</a:t>
            </a:r>
          </a:p>
          <a:p>
            <a:pPr marL="514350" indent="-514350">
              <a:buClrTx/>
              <a:buAutoNum type="arabicPeriod"/>
            </a:pPr>
            <a:r>
              <a:rPr lang="en-US">
                <a:solidFill>
                  <a:srgbClr val="101D35"/>
                </a:solidFill>
                <a:latin typeface="Arial"/>
                <a:cs typeface="Arial"/>
              </a:rPr>
              <a:t>Introduction to Infrastructure Trials</a:t>
            </a:r>
            <a:endParaRPr lang="en-US">
              <a:latin typeface="Arial"/>
              <a:cs typeface="Arial"/>
            </a:endParaRPr>
          </a:p>
          <a:p>
            <a:pPr marL="514350" indent="-514350">
              <a:buClrTx/>
              <a:buFont typeface="+mj-lt"/>
              <a:buAutoNum type="arabicPeriod"/>
            </a:pPr>
            <a:r>
              <a:rPr lang="en-US">
                <a:solidFill>
                  <a:srgbClr val="101D35"/>
                </a:solidFill>
                <a:latin typeface="Arial"/>
                <a:cs typeface="Arial"/>
              </a:rPr>
              <a:t>Checklist of Steps: Tasks for Test Coordinators and Test Administrators </a:t>
            </a:r>
          </a:p>
          <a:p>
            <a:pPr marL="514350" indent="-514350">
              <a:buClrTx/>
              <a:buFont typeface="+mj-lt"/>
              <a:buAutoNum type="arabicPeriod"/>
            </a:pPr>
            <a:r>
              <a:rPr lang="en-US">
                <a:solidFill>
                  <a:srgbClr val="101D35"/>
                </a:solidFill>
                <a:latin typeface="Arial"/>
                <a:cs typeface="Arial"/>
              </a:rPr>
              <a:t>Resources, Support, and Next Steps </a:t>
            </a:r>
          </a:p>
          <a:p>
            <a:pPr marL="514350" indent="-514350">
              <a:buClrTx/>
              <a:buFont typeface="+mj-lt"/>
              <a:buAutoNum type="arabicPeriod"/>
            </a:pPr>
            <a:r>
              <a:rPr lang="en-US">
                <a:solidFill>
                  <a:srgbClr val="101D35"/>
                </a:solidFill>
                <a:latin typeface="Arial"/>
                <a:cs typeface="Arial"/>
              </a:rPr>
              <a:t>Live “Sandbox” Time</a:t>
            </a:r>
            <a:endParaRPr lang="en-US">
              <a:solidFill>
                <a:srgbClr val="101D35"/>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38514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B6AA-578B-4B21-B5DC-781332530CA9}"/>
              </a:ext>
            </a:extLst>
          </p:cNvPr>
          <p:cNvSpPr>
            <a:spLocks noGrp="1"/>
          </p:cNvSpPr>
          <p:nvPr>
            <p:ph type="title" idx="4294967295"/>
          </p:nvPr>
        </p:nvSpPr>
        <p:spPr>
          <a:xfrm>
            <a:off x="822325" y="288925"/>
            <a:ext cx="11369675" cy="679450"/>
          </a:xfrm>
        </p:spPr>
        <p:txBody>
          <a:bodyPr>
            <a:noAutofit/>
          </a:bodyPr>
          <a:lstStyle/>
          <a:p>
            <a:r>
              <a:rPr lang="en-US" sz="4000">
                <a:solidFill>
                  <a:srgbClr val="3647B6"/>
                </a:solidFill>
                <a:latin typeface="Arial" panose="020B0604020202020204" pitchFamily="34" charset="0"/>
                <a:cs typeface="Arial" panose="020B0604020202020204" pitchFamily="34" charset="0"/>
              </a:rPr>
              <a:t>Recommended Windows to Conduct </a:t>
            </a:r>
            <a:br>
              <a:rPr lang="en-US" sz="4000">
                <a:solidFill>
                  <a:srgbClr val="3647B6"/>
                </a:solidFill>
                <a:latin typeface="Arial" panose="020B0604020202020204" pitchFamily="34" charset="0"/>
                <a:cs typeface="Arial" panose="020B0604020202020204" pitchFamily="34" charset="0"/>
              </a:rPr>
            </a:br>
            <a:r>
              <a:rPr lang="en-US" sz="4000">
                <a:solidFill>
                  <a:srgbClr val="3647B6"/>
                </a:solidFill>
                <a:latin typeface="Arial" panose="020B0604020202020204" pitchFamily="34" charset="0"/>
                <a:cs typeface="Arial" panose="020B0604020202020204" pitchFamily="34" charset="0"/>
              </a:rPr>
              <a:t>Preliminary System Tests/Infrastructure Trials</a:t>
            </a:r>
          </a:p>
        </p:txBody>
      </p:sp>
      <p:graphicFrame>
        <p:nvGraphicFramePr>
          <p:cNvPr id="5" name="Content Placeholder 4">
            <a:extLst>
              <a:ext uri="{FF2B5EF4-FFF2-40B4-BE49-F238E27FC236}">
                <a16:creationId xmlns:a16="http://schemas.microsoft.com/office/drawing/2014/main" id="{36F5527B-CD38-4C09-B8FA-4DBBC74E4BF0}"/>
              </a:ext>
            </a:extLst>
          </p:cNvPr>
          <p:cNvGraphicFramePr>
            <a:graphicFrameLocks noGrp="1"/>
          </p:cNvGraphicFramePr>
          <p:nvPr>
            <p:ph idx="4294967295"/>
          </p:nvPr>
        </p:nvGraphicFramePr>
        <p:xfrm>
          <a:off x="913047" y="1249575"/>
          <a:ext cx="10364552" cy="2042160"/>
        </p:xfrm>
        <a:graphic>
          <a:graphicData uri="http://schemas.openxmlformats.org/drawingml/2006/table">
            <a:tbl>
              <a:tblPr firstRow="1" bandRow="1">
                <a:tableStyleId>{1E171933-4619-4E11-9A3F-F7608DF75F80}</a:tableStyleId>
              </a:tblPr>
              <a:tblGrid>
                <a:gridCol w="3980985">
                  <a:extLst>
                    <a:ext uri="{9D8B030D-6E8A-4147-A177-3AD203B41FA5}">
                      <a16:colId xmlns:a16="http://schemas.microsoft.com/office/drawing/2014/main" val="3996078143"/>
                    </a:ext>
                  </a:extLst>
                </a:gridCol>
                <a:gridCol w="6383567">
                  <a:extLst>
                    <a:ext uri="{9D8B030D-6E8A-4147-A177-3AD203B41FA5}">
                      <a16:colId xmlns:a16="http://schemas.microsoft.com/office/drawing/2014/main" val="1192287706"/>
                    </a:ext>
                  </a:extLst>
                </a:gridCol>
              </a:tblGrid>
              <a:tr h="402164">
                <a:tc>
                  <a:txBody>
                    <a:bodyPr/>
                    <a:lstStyle/>
                    <a:p>
                      <a:r>
                        <a:rPr lang="en-US" sz="2400">
                          <a:latin typeface="Arial" panose="020B0604020202020204" pitchFamily="34" charset="0"/>
                          <a:cs typeface="Arial" panose="020B0604020202020204" pitchFamily="34" charset="0"/>
                        </a:rPr>
                        <a:t>Grades</a:t>
                      </a:r>
                    </a:p>
                  </a:txBody>
                  <a:tcPr/>
                </a:tc>
                <a:tc>
                  <a:txBody>
                    <a:bodyPr/>
                    <a:lstStyle/>
                    <a:p>
                      <a:r>
                        <a:rPr lang="en-US" sz="2400">
                          <a:latin typeface="Arial" panose="020B0604020202020204" pitchFamily="34" charset="0"/>
                          <a:cs typeface="Arial" panose="020B0604020202020204" pitchFamily="34" charset="0"/>
                        </a:rPr>
                        <a:t>Recommended Windows</a:t>
                      </a:r>
                    </a:p>
                  </a:txBody>
                  <a:tcPr/>
                </a:tc>
                <a:extLst>
                  <a:ext uri="{0D108BD9-81ED-4DB2-BD59-A6C34878D82A}">
                    <a16:rowId xmlns:a16="http://schemas.microsoft.com/office/drawing/2014/main" val="3380924817"/>
                  </a:ext>
                </a:extLst>
              </a:tr>
              <a:tr h="370840">
                <a:tc>
                  <a:txBody>
                    <a:bodyPr/>
                    <a:lstStyle/>
                    <a:p>
                      <a:r>
                        <a:rPr lang="en-US" sz="2000" kern="1200">
                          <a:solidFill>
                            <a:srgbClr val="101D35"/>
                          </a:solidFill>
                          <a:latin typeface="Arial" panose="020B0604020202020204" pitchFamily="34" charset="0"/>
                          <a:cs typeface="Arial" panose="020B0604020202020204" pitchFamily="34" charset="0"/>
                        </a:rPr>
                        <a:t>March Retests</a:t>
                      </a:r>
                      <a:endParaRPr lang="en-US" sz="2000" kern="1200">
                        <a:solidFill>
                          <a:srgbClr val="101D35"/>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101D35"/>
                          </a:solidFill>
                          <a:latin typeface="Arial" panose="020B0604020202020204" pitchFamily="34" charset="0"/>
                          <a:cs typeface="Arial" panose="020B0604020202020204" pitchFamily="34" charset="0"/>
                        </a:rPr>
                        <a:t>January 29 – February 23</a:t>
                      </a:r>
                    </a:p>
                  </a:txBody>
                  <a:tcPr/>
                </a:tc>
                <a:extLst>
                  <a:ext uri="{0D108BD9-81ED-4DB2-BD59-A6C34878D82A}">
                    <a16:rowId xmlns:a16="http://schemas.microsoft.com/office/drawing/2014/main" val="865678214"/>
                  </a:ext>
                </a:extLst>
              </a:tr>
              <a:tr h="370840">
                <a:tc>
                  <a:txBody>
                    <a:bodyPr/>
                    <a:lstStyle/>
                    <a:p>
                      <a:r>
                        <a:rPr lang="en-US" sz="2000">
                          <a:solidFill>
                            <a:srgbClr val="101D35"/>
                          </a:solidFill>
                          <a:latin typeface="Arial" panose="020B0604020202020204" pitchFamily="34" charset="0"/>
                          <a:cs typeface="Arial" panose="020B0604020202020204" pitchFamily="34" charset="0"/>
                        </a:rPr>
                        <a:t>Grades 3</a:t>
                      </a:r>
                      <a:r>
                        <a:rPr lang="en-US" sz="2000" b="0">
                          <a:solidFill>
                            <a:srgbClr val="101D35"/>
                          </a:solidFill>
                          <a:latin typeface="Arial" panose="020B0604020202020204" pitchFamily="34" charset="0"/>
                          <a:cs typeface="Arial" panose="020B0604020202020204" pitchFamily="34" charset="0"/>
                        </a:rPr>
                        <a:t>–</a:t>
                      </a:r>
                      <a:r>
                        <a:rPr lang="en-US" sz="2000">
                          <a:solidFill>
                            <a:srgbClr val="101D35"/>
                          </a:solidFill>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101D35"/>
                          </a:solidFill>
                          <a:latin typeface="Arial" panose="020B0604020202020204" pitchFamily="34" charset="0"/>
                          <a:cs typeface="Arial" panose="020B0604020202020204" pitchFamily="34" charset="0"/>
                        </a:rPr>
                        <a:t>January 29 – March 15</a:t>
                      </a:r>
                    </a:p>
                  </a:txBody>
                  <a:tcPr/>
                </a:tc>
                <a:extLst>
                  <a:ext uri="{0D108BD9-81ED-4DB2-BD59-A6C34878D82A}">
                    <a16:rowId xmlns:a16="http://schemas.microsoft.com/office/drawing/2014/main" val="1806678718"/>
                  </a:ext>
                </a:extLst>
              </a:tr>
              <a:tr h="370840">
                <a:tc>
                  <a:txBody>
                    <a:bodyPr/>
                    <a:lstStyle/>
                    <a:p>
                      <a:r>
                        <a:rPr lang="en-US" sz="2000">
                          <a:solidFill>
                            <a:srgbClr val="101D35"/>
                          </a:solidFill>
                          <a:latin typeface="Arial" panose="020B0604020202020204" pitchFamily="34" charset="0"/>
                          <a:cs typeface="Arial" panose="020B0604020202020204" pitchFamily="34" charset="0"/>
                        </a:rPr>
                        <a:t>Grade 10 ELA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101D35"/>
                          </a:solidFill>
                          <a:latin typeface="Arial" panose="020B0604020202020204" pitchFamily="34" charset="0"/>
                          <a:cs typeface="Arial" panose="020B0604020202020204" pitchFamily="34" charset="0"/>
                        </a:rPr>
                        <a:t>February 5 – March 18</a:t>
                      </a:r>
                    </a:p>
                  </a:txBody>
                  <a:tcPr/>
                </a:tc>
                <a:extLst>
                  <a:ext uri="{0D108BD9-81ED-4DB2-BD59-A6C34878D82A}">
                    <a16:rowId xmlns:a16="http://schemas.microsoft.com/office/drawing/2014/main" val="1366185522"/>
                  </a:ext>
                </a:extLst>
              </a:tr>
              <a:tr h="370840">
                <a:tc>
                  <a:txBody>
                    <a:bodyPr/>
                    <a:lstStyle/>
                    <a:p>
                      <a:r>
                        <a:rPr lang="en-US" sz="2000">
                          <a:solidFill>
                            <a:srgbClr val="101D35"/>
                          </a:solidFill>
                          <a:latin typeface="Arial" panose="020B0604020202020204" pitchFamily="34" charset="0"/>
                          <a:cs typeface="Arial" panose="020B0604020202020204" pitchFamily="34" charset="0"/>
                        </a:rPr>
                        <a:t>June High School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101D35"/>
                          </a:solidFill>
                          <a:latin typeface="Arial" panose="020B0604020202020204" pitchFamily="34" charset="0"/>
                          <a:cs typeface="Arial" panose="020B0604020202020204" pitchFamily="34" charset="0"/>
                        </a:rPr>
                        <a:t>April 22 – May 24</a:t>
                      </a:r>
                    </a:p>
                  </a:txBody>
                  <a:tcPr/>
                </a:tc>
                <a:extLst>
                  <a:ext uri="{0D108BD9-81ED-4DB2-BD59-A6C34878D82A}">
                    <a16:rowId xmlns:a16="http://schemas.microsoft.com/office/drawing/2014/main" val="2317078835"/>
                  </a:ext>
                </a:extLst>
              </a:tr>
            </a:tbl>
          </a:graphicData>
        </a:graphic>
      </p:graphicFrame>
      <p:sp>
        <p:nvSpPr>
          <p:cNvPr id="6" name="Content Placeholder 2">
            <a:extLst>
              <a:ext uri="{FF2B5EF4-FFF2-40B4-BE49-F238E27FC236}">
                <a16:creationId xmlns:a16="http://schemas.microsoft.com/office/drawing/2014/main" id="{3D802B01-FFEC-42A4-ACF6-8DDE14617258}"/>
              </a:ext>
            </a:extLst>
          </p:cNvPr>
          <p:cNvSpPr txBox="1">
            <a:spLocks/>
          </p:cNvSpPr>
          <p:nvPr/>
        </p:nvSpPr>
        <p:spPr>
          <a:xfrm>
            <a:off x="626108" y="3424346"/>
            <a:ext cx="10651491" cy="24337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a:solidFill>
                  <a:srgbClr val="101D35"/>
                </a:solidFill>
                <a:latin typeface="Arial" panose="020B0604020202020204" pitchFamily="34" charset="0"/>
                <a:cs typeface="Arial" panose="020B0604020202020204" pitchFamily="34" charset="0"/>
              </a:rPr>
              <a:t>Note that there is no recommended Infrastructure Trial window for grade 10 Mathematics. If a school successfully completes grade 10 ELA CBT testing, and their technology does not change, they may not need to conduct additional Infrastructure Trials.</a:t>
            </a:r>
          </a:p>
          <a:p>
            <a:pPr>
              <a:buClrTx/>
            </a:pPr>
            <a:r>
              <a:rPr lang="en-US" sz="2000">
                <a:solidFill>
                  <a:srgbClr val="101D35"/>
                </a:solidFill>
                <a:latin typeface="Arial" panose="020B0604020202020204" pitchFamily="34" charset="0"/>
                <a:cs typeface="Arial" panose="020B0604020202020204" pitchFamily="34" charset="0"/>
              </a:rPr>
              <a:t>Note that there is no recommended Infrastructure Trial window for the Grade 8 Civics Field Test. </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Test administrators who wish to practice completing tasks in PAN may use the Spring 2024 MCAS Gr. 3–8 administration in the PAN training site</a:t>
            </a:r>
            <a:endParaRPr lang="en-US" sz="2000">
              <a:solidFill>
                <a:srgbClr val="101D35"/>
              </a:solidFill>
              <a:latin typeface="Arial" panose="020B0604020202020204" pitchFamily="34" charset="0"/>
              <a:cs typeface="Arial" panose="020B0604020202020204" pitchFamily="34" charset="0"/>
            </a:endParaRPr>
          </a:p>
          <a:p>
            <a:pPr>
              <a:buClrTx/>
            </a:pPr>
            <a:r>
              <a:rPr lang="en-US" sz="2000">
                <a:solidFill>
                  <a:srgbClr val="101D35"/>
                </a:solidFill>
                <a:latin typeface="Arial" panose="020B0604020202020204" pitchFamily="34" charset="0"/>
                <a:cs typeface="Arial" panose="020B0604020202020204" pitchFamily="34" charset="0"/>
              </a:rPr>
              <a:t>Schools may choose to complete an Infrastructure Trial for high school Science if they have students and staff who have not yet participated in CBT. </a:t>
            </a:r>
            <a:br>
              <a:rPr lang="en-US" sz="2600">
                <a:solidFill>
                  <a:srgbClr val="101D35"/>
                </a:solidFill>
              </a:rPr>
            </a:br>
            <a:endParaRPr lang="en-US" sz="2600">
              <a:solidFill>
                <a:srgbClr val="101D35"/>
              </a:solidFill>
            </a:endParaRPr>
          </a:p>
        </p:txBody>
      </p:sp>
    </p:spTree>
    <p:extLst>
      <p:ext uri="{BB962C8B-B14F-4D97-AF65-F5344CB8AC3E}">
        <p14:creationId xmlns:p14="http://schemas.microsoft.com/office/powerpoint/2010/main" val="2448660748"/>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Limited Access System Group</DisplayName>
        <AccountId>18</AccountId>
        <AccountType/>
      </UserInfo>
      <UserInfo>
        <DisplayName>Elizabeth Pennington</DisplayName>
        <AccountId>17</AccountId>
        <AccountType/>
      </UserInfo>
      <UserInfo>
        <DisplayName>Gilchrist, Rebecca</DisplayName>
        <AccountId>23</AccountId>
        <AccountType/>
      </UserInfo>
      <UserInfo>
        <DisplayName>Stephen Hoffelt</DisplayName>
        <AccountId>87</AccountId>
        <AccountType/>
      </UserInfo>
      <UserInfo>
        <DisplayName>Michael Reynolds</DisplayName>
        <AccountId>883</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AF0FD2-44B7-49AE-A44E-FF3F2848CDD7}">
  <ds:schemaRefs>
    <ds:schemaRef ds:uri="http://schemas.microsoft.com/office/2006/metadata/properties"/>
    <ds:schemaRef ds:uri="0dca7aa4-7fee-4083-94e1-2adc3ae970bc"/>
    <ds:schemaRef ds:uri="http://schemas.microsoft.com/office/2006/documentManagement/types"/>
    <ds:schemaRef ds:uri="http://purl.org/dc/dcmitype/"/>
    <ds:schemaRef ds:uri="http://www.w3.org/XML/1998/namespace"/>
    <ds:schemaRef ds:uri="http://purl.org/dc/elements/1.1/"/>
    <ds:schemaRef ds:uri="1d01d358-fb5c-480b-94c0-87be6b23463f"/>
    <ds:schemaRef ds:uri="http://schemas.microsoft.com/office/infopath/2007/PartnerControls"/>
    <ds:schemaRef ds:uri="http://schemas.openxmlformats.org/package/2006/metadata/core-properties"/>
    <ds:schemaRef ds:uri="http://purl.org/dc/terms/"/>
    <ds:schemaRef ds:uri="049449a1-970d-4061-91c8-87f7c4621d9d"/>
    <ds:schemaRef ds:uri="e77133ba-eec1-4d51-86ef-7b6d23495175"/>
  </ds:schemaRefs>
</ds:datastoreItem>
</file>

<file path=customXml/itemProps2.xml><?xml version="1.0" encoding="utf-8"?>
<ds:datastoreItem xmlns:ds="http://schemas.openxmlformats.org/officeDocument/2006/customXml" ds:itemID="{44955728-8B95-4AD0-AA56-2035C3356E4E}"/>
</file>

<file path=customXml/itemProps3.xml><?xml version="1.0" encoding="utf-8"?>
<ds:datastoreItem xmlns:ds="http://schemas.openxmlformats.org/officeDocument/2006/customXml" ds:itemID="{3B70C1E0-D73F-4393-AF8B-EC030DBF27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274</TotalTime>
  <Words>3699</Words>
  <Application>Microsoft Office PowerPoint</Application>
  <PresentationFormat>Widescreen</PresentationFormat>
  <Paragraphs>403</Paragraphs>
  <Slides>60</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等线</vt:lpstr>
      <vt:lpstr>Arial</vt:lpstr>
      <vt:lpstr>Calibri</vt:lpstr>
      <vt:lpstr>Courier New</vt:lpstr>
      <vt:lpstr>Segoe</vt:lpstr>
      <vt:lpstr>Segoe SemiBold</vt:lpstr>
      <vt:lpstr>Segoe UI</vt:lpstr>
      <vt:lpstr>Segoe UI Semibold</vt:lpstr>
      <vt:lpstr>Wingdings</vt:lpstr>
      <vt:lpstr>ESE PowerPoint Template 2017</vt:lpstr>
      <vt:lpstr>Office Theme</vt:lpstr>
      <vt:lpstr>Overview of Infrastructure Trials for New Test Coordinators –Part II</vt:lpstr>
      <vt:lpstr>Presenters</vt:lpstr>
      <vt:lpstr>Logistics for This Session </vt:lpstr>
      <vt:lpstr>Slides for This Session </vt:lpstr>
      <vt:lpstr>Today’s Agenda</vt:lpstr>
      <vt:lpstr>1. Review: Part I of Infrastructure Trials for New Principals and Test Coordinators </vt:lpstr>
      <vt:lpstr>Poll Question </vt:lpstr>
      <vt:lpstr>Yesterday’s Agenda</vt:lpstr>
      <vt:lpstr>Recommended Windows to Conduct  Preliminary System Tests/Infrastructure Trials</vt:lpstr>
      <vt:lpstr>Determine Whether to Run an Infrastructure Trial</vt:lpstr>
      <vt:lpstr>PowerPoint Presentation</vt:lpstr>
      <vt:lpstr>Main Steps for the Infrastructure Trial </vt:lpstr>
      <vt:lpstr>PAN Steps to Prepare for the Infrastructure Trial </vt:lpstr>
      <vt:lpstr>Questions and Answers</vt:lpstr>
      <vt:lpstr>2. Checklist of Steps: Tasks for Test Coordinators and Test Administrators</vt:lpstr>
      <vt:lpstr>Overview of Steps for Test Coordinators </vt:lpstr>
      <vt:lpstr>Overview of Steps for Test Coordinators (continued) </vt:lpstr>
      <vt:lpstr>Overview of Steps for Test Administrators </vt:lpstr>
      <vt:lpstr>Demonstrations </vt:lpstr>
      <vt:lpstr>Prepare/Start PAN Sessions</vt:lpstr>
      <vt:lpstr>Prepare PAN Sessions</vt:lpstr>
      <vt:lpstr>Start the PAN Session</vt:lpstr>
      <vt:lpstr>Demonstrations </vt:lpstr>
      <vt:lpstr>Session Student Roster</vt:lpstr>
      <vt:lpstr>Sample Session Student Roster (Students in Sessions &gt; Resources)</vt:lpstr>
      <vt:lpstr>Poll Question </vt:lpstr>
      <vt:lpstr>Print Testing Tickets</vt:lpstr>
      <vt:lpstr>Print Testing Tickets</vt:lpstr>
      <vt:lpstr>Poll Question </vt:lpstr>
      <vt:lpstr>Human Read-Aloud and Human Signer Sessions</vt:lpstr>
      <vt:lpstr>Proctor Testing Tickets</vt:lpstr>
      <vt:lpstr>Student Testing Tickets for Human Read-Aloud/Human Signer, TTS</vt:lpstr>
      <vt:lpstr>Demonstrations </vt:lpstr>
      <vt:lpstr>Unlock PAN Sessions</vt:lpstr>
      <vt:lpstr>Unlock Individual Students’ Tests</vt:lpstr>
      <vt:lpstr>Questions and Answers</vt:lpstr>
      <vt:lpstr>3. Administration and Next Steps</vt:lpstr>
      <vt:lpstr>Conducting the Trial</vt:lpstr>
      <vt:lpstr>Demonstrations </vt:lpstr>
      <vt:lpstr>Monitoring PAN Sessions</vt:lpstr>
      <vt:lpstr>Student Status Dashboard and Error Codes</vt:lpstr>
      <vt:lpstr>Student Status Dashboard and Error Codes</vt:lpstr>
      <vt:lpstr>Key to Student Statuses for Students in PAN Sessions  (Appendix B of the CBT TAM)</vt:lpstr>
      <vt:lpstr>Resuming Student Tests</vt:lpstr>
      <vt:lpstr>Resume-Upload</vt:lpstr>
      <vt:lpstr>Mark Students’ Tests Complete</vt:lpstr>
      <vt:lpstr>Stop PAN Sessions</vt:lpstr>
      <vt:lpstr>After the Infrastructure Trial</vt:lpstr>
      <vt:lpstr>Questions and Answers</vt:lpstr>
      <vt:lpstr>4. Resources, Support, and Next Steps</vt:lpstr>
      <vt:lpstr>Resources in the MCAS Resource Center </vt:lpstr>
      <vt:lpstr>Additional Resources on the DESE MCAS website </vt:lpstr>
      <vt:lpstr>Upcoming Training Sessions</vt:lpstr>
      <vt:lpstr>Upcoming Training Sessions</vt:lpstr>
      <vt:lpstr>Next Steps</vt:lpstr>
      <vt:lpstr>Email and Phone Support </vt:lpstr>
      <vt:lpstr>5. Live “Sandbox Time”</vt:lpstr>
      <vt:lpstr>Poll Question </vt:lpstr>
      <vt:lpstr>Poll Question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Infrastructure Trials</dc:title>
  <dc:creator>Pennington, Elizabeth</dc:creator>
  <cp:lastModifiedBy>Brittany Hulsey</cp:lastModifiedBy>
  <cp:revision>5</cp:revision>
  <cp:lastPrinted>2020-01-24T16:15:48Z</cp:lastPrinted>
  <dcterms:created xsi:type="dcterms:W3CDTF">2018-01-22T18:15:09Z</dcterms:created>
  <dcterms:modified xsi:type="dcterms:W3CDTF">2024-01-26T16:00:36Z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ContentTypeId">
    <vt:lpwstr>0x010100D75FB14DB3FE6C4CA721D3340365D5E8</vt:lpwstr>
  </property>
</Properties>
</file>